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8" r:id="rId1"/>
  </p:sldMasterIdLst>
  <p:notesMasterIdLst>
    <p:notesMasterId r:id="rId24"/>
  </p:notesMasterIdLst>
  <p:handoutMasterIdLst>
    <p:handoutMasterId r:id="rId25"/>
  </p:handoutMasterIdLst>
  <p:sldIdLst>
    <p:sldId id="311" r:id="rId2"/>
    <p:sldId id="623" r:id="rId3"/>
    <p:sldId id="625" r:id="rId4"/>
    <p:sldId id="621" r:id="rId5"/>
    <p:sldId id="622" r:id="rId6"/>
    <p:sldId id="650" r:id="rId7"/>
    <p:sldId id="630" r:id="rId8"/>
    <p:sldId id="626" r:id="rId9"/>
    <p:sldId id="627" r:id="rId10"/>
    <p:sldId id="628" r:id="rId11"/>
    <p:sldId id="629" r:id="rId12"/>
    <p:sldId id="634" r:id="rId13"/>
    <p:sldId id="635" r:id="rId14"/>
    <p:sldId id="631" r:id="rId15"/>
    <p:sldId id="636" r:id="rId16"/>
    <p:sldId id="633" r:id="rId17"/>
    <p:sldId id="642" r:id="rId18"/>
    <p:sldId id="643" r:id="rId19"/>
    <p:sldId id="644" r:id="rId20"/>
    <p:sldId id="645" r:id="rId21"/>
    <p:sldId id="646" r:id="rId22"/>
    <p:sldId id="648" r:id="rId23"/>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F0E7"/>
    <a:srgbClr val="C0504D"/>
    <a:srgbClr val="FF8200"/>
    <a:srgbClr val="BF5700"/>
    <a:srgbClr val="1D1A36"/>
    <a:srgbClr val="1E4B87"/>
    <a:srgbClr val="262626"/>
    <a:srgbClr val="1B306B"/>
    <a:srgbClr val="FFCC00"/>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61" autoAdjust="0"/>
    <p:restoredTop sz="96412" autoAdjust="0"/>
  </p:normalViewPr>
  <p:slideViewPr>
    <p:cSldViewPr>
      <p:cViewPr varScale="1">
        <p:scale>
          <a:sx n="127" d="100"/>
          <a:sy n="127" d="100"/>
        </p:scale>
        <p:origin x="1128" y="176"/>
      </p:cViewPr>
      <p:guideLst>
        <p:guide orient="horz" pos="2160"/>
        <p:guide pos="2880"/>
      </p:guideLst>
    </p:cSldViewPr>
  </p:slideViewPr>
  <p:outlineViewPr>
    <p:cViewPr>
      <p:scale>
        <a:sx n="33" d="100"/>
        <a:sy n="33" d="100"/>
      </p:scale>
      <p:origin x="0" y="-5658"/>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BF2738-0F32-8C4D-941E-2774F2464E09}" type="doc">
      <dgm:prSet loTypeId="urn:microsoft.com/office/officeart/2005/8/layout/process1" loCatId="" qsTypeId="urn:microsoft.com/office/officeart/2005/8/quickstyle/simple1" qsCatId="simple" csTypeId="urn:microsoft.com/office/officeart/2005/8/colors/accent1_2" csCatId="accent1" phldr="1"/>
      <dgm:spPr/>
    </dgm:pt>
    <dgm:pt modelId="{CA74120B-1301-B84A-8CC3-6EEB54871A88}">
      <dgm:prSet phldrT="[Text]"/>
      <dgm:spPr>
        <a:solidFill>
          <a:srgbClr val="EFF0E7"/>
        </a:solidFill>
      </dgm:spPr>
      <dgm:t>
        <a:bodyPr/>
        <a:lstStyle/>
        <a:p>
          <a:r>
            <a:rPr lang="en-US" dirty="0">
              <a:solidFill>
                <a:schemeClr val="bg2">
                  <a:lumMod val="25000"/>
                </a:schemeClr>
              </a:solidFill>
            </a:rPr>
            <a:t>Commit 0</a:t>
          </a:r>
        </a:p>
      </dgm:t>
    </dgm:pt>
    <dgm:pt modelId="{425F8C33-E350-CB43-85EB-29119EA56A48}" type="parTrans" cxnId="{82667B03-3CC0-0944-85C6-6909D0D89AC9}">
      <dgm:prSet/>
      <dgm:spPr/>
      <dgm:t>
        <a:bodyPr/>
        <a:lstStyle/>
        <a:p>
          <a:endParaRPr lang="en-US"/>
        </a:p>
      </dgm:t>
    </dgm:pt>
    <dgm:pt modelId="{2F805CED-74DC-D34A-81DB-53A0A489A888}" type="sibTrans" cxnId="{82667B03-3CC0-0944-85C6-6909D0D89AC9}">
      <dgm:prSet/>
      <dgm:spPr/>
      <dgm:t>
        <a:bodyPr/>
        <a:lstStyle/>
        <a:p>
          <a:endParaRPr lang="en-US"/>
        </a:p>
      </dgm:t>
    </dgm:pt>
    <dgm:pt modelId="{B9FD7E65-1151-E242-AE01-2E9555BA618E}">
      <dgm:prSet phldrT="[Text]"/>
      <dgm:spPr>
        <a:solidFill>
          <a:srgbClr val="EFF0E7"/>
        </a:solidFill>
      </dgm:spPr>
      <dgm:t>
        <a:bodyPr/>
        <a:lstStyle/>
        <a:p>
          <a:r>
            <a:rPr lang="en-US" dirty="0">
              <a:solidFill>
                <a:schemeClr val="bg2">
                  <a:lumMod val="25000"/>
                </a:schemeClr>
              </a:solidFill>
            </a:rPr>
            <a:t>Commit 1</a:t>
          </a:r>
        </a:p>
      </dgm:t>
    </dgm:pt>
    <dgm:pt modelId="{F6BA22F9-818B-D948-91F3-3D1481A691E1}" type="parTrans" cxnId="{929F3E3D-4874-5244-ACAE-941588EBC971}">
      <dgm:prSet/>
      <dgm:spPr/>
      <dgm:t>
        <a:bodyPr/>
        <a:lstStyle/>
        <a:p>
          <a:endParaRPr lang="en-US"/>
        </a:p>
      </dgm:t>
    </dgm:pt>
    <dgm:pt modelId="{7A501814-3CA7-0E46-97CF-99F652BB4C4D}" type="sibTrans" cxnId="{929F3E3D-4874-5244-ACAE-941588EBC971}">
      <dgm:prSet/>
      <dgm:spPr/>
      <dgm:t>
        <a:bodyPr/>
        <a:lstStyle/>
        <a:p>
          <a:endParaRPr lang="en-US"/>
        </a:p>
      </dgm:t>
    </dgm:pt>
    <dgm:pt modelId="{1EA7169D-B0D6-264E-9B19-F627D48A67FB}">
      <dgm:prSet phldrT="[Text]"/>
      <dgm:spPr>
        <a:solidFill>
          <a:srgbClr val="EFF0E7"/>
        </a:solidFill>
      </dgm:spPr>
      <dgm:t>
        <a:bodyPr/>
        <a:lstStyle/>
        <a:p>
          <a:r>
            <a:rPr lang="en-US" dirty="0">
              <a:solidFill>
                <a:schemeClr val="bg2">
                  <a:lumMod val="25000"/>
                </a:schemeClr>
              </a:solidFill>
            </a:rPr>
            <a:t>Commit 2</a:t>
          </a:r>
        </a:p>
      </dgm:t>
    </dgm:pt>
    <dgm:pt modelId="{F2475C0F-1862-9246-AF64-5A88CFBB4DEB}" type="parTrans" cxnId="{C90677E9-F227-9944-9385-4ADBE763A6CC}">
      <dgm:prSet/>
      <dgm:spPr/>
      <dgm:t>
        <a:bodyPr/>
        <a:lstStyle/>
        <a:p>
          <a:endParaRPr lang="en-US"/>
        </a:p>
      </dgm:t>
    </dgm:pt>
    <dgm:pt modelId="{58498037-F88D-8048-BF61-8CBBEBC94D07}" type="sibTrans" cxnId="{C90677E9-F227-9944-9385-4ADBE763A6CC}">
      <dgm:prSet/>
      <dgm:spPr/>
      <dgm:t>
        <a:bodyPr/>
        <a:lstStyle/>
        <a:p>
          <a:endParaRPr lang="en-US"/>
        </a:p>
      </dgm:t>
    </dgm:pt>
    <dgm:pt modelId="{263519ED-00C4-D747-9183-2BBCC3CEF260}" type="pres">
      <dgm:prSet presAssocID="{A6BF2738-0F32-8C4D-941E-2774F2464E09}" presName="Name0" presStyleCnt="0">
        <dgm:presLayoutVars>
          <dgm:dir/>
          <dgm:resizeHandles val="exact"/>
        </dgm:presLayoutVars>
      </dgm:prSet>
      <dgm:spPr/>
    </dgm:pt>
    <dgm:pt modelId="{D223E762-8E25-AC4C-9BC5-59A836D020D6}" type="pres">
      <dgm:prSet presAssocID="{CA74120B-1301-B84A-8CC3-6EEB54871A88}" presName="node" presStyleLbl="node1" presStyleIdx="0" presStyleCnt="3">
        <dgm:presLayoutVars>
          <dgm:bulletEnabled val="1"/>
        </dgm:presLayoutVars>
      </dgm:prSet>
      <dgm:spPr/>
    </dgm:pt>
    <dgm:pt modelId="{9E3CD80C-06B5-764B-B704-592BD2FC37F6}" type="pres">
      <dgm:prSet presAssocID="{2F805CED-74DC-D34A-81DB-53A0A489A888}" presName="sibTrans" presStyleLbl="sibTrans2D1" presStyleIdx="0" presStyleCnt="2" custAng="10800000"/>
      <dgm:spPr/>
    </dgm:pt>
    <dgm:pt modelId="{DCCC77C8-B6A0-9242-A6F4-B1EE48EC7AB7}" type="pres">
      <dgm:prSet presAssocID="{2F805CED-74DC-D34A-81DB-53A0A489A888}" presName="connectorText" presStyleLbl="sibTrans2D1" presStyleIdx="0" presStyleCnt="2"/>
      <dgm:spPr/>
    </dgm:pt>
    <dgm:pt modelId="{A40C2FB6-DDAB-E549-BC5D-53BC8A842D3E}" type="pres">
      <dgm:prSet presAssocID="{B9FD7E65-1151-E242-AE01-2E9555BA618E}" presName="node" presStyleLbl="node1" presStyleIdx="1" presStyleCnt="3">
        <dgm:presLayoutVars>
          <dgm:bulletEnabled val="1"/>
        </dgm:presLayoutVars>
      </dgm:prSet>
      <dgm:spPr/>
    </dgm:pt>
    <dgm:pt modelId="{14B140F1-D223-B94B-B8FC-28DBA7ACEA9A}" type="pres">
      <dgm:prSet presAssocID="{7A501814-3CA7-0E46-97CF-99F652BB4C4D}" presName="sibTrans" presStyleLbl="sibTrans2D1" presStyleIdx="1" presStyleCnt="2" custAng="10800000"/>
      <dgm:spPr/>
    </dgm:pt>
    <dgm:pt modelId="{3AA3D050-A202-694A-A605-5634ADD17281}" type="pres">
      <dgm:prSet presAssocID="{7A501814-3CA7-0E46-97CF-99F652BB4C4D}" presName="connectorText" presStyleLbl="sibTrans2D1" presStyleIdx="1" presStyleCnt="2"/>
      <dgm:spPr/>
    </dgm:pt>
    <dgm:pt modelId="{9EEC32F9-7800-3541-92AB-507FFC147D2B}" type="pres">
      <dgm:prSet presAssocID="{1EA7169D-B0D6-264E-9B19-F627D48A67FB}" presName="node" presStyleLbl="node1" presStyleIdx="2" presStyleCnt="3">
        <dgm:presLayoutVars>
          <dgm:bulletEnabled val="1"/>
        </dgm:presLayoutVars>
      </dgm:prSet>
      <dgm:spPr/>
    </dgm:pt>
  </dgm:ptLst>
  <dgm:cxnLst>
    <dgm:cxn modelId="{0C728D02-F0B8-D248-9621-AB4EEC69B27B}" type="presOf" srcId="{B9FD7E65-1151-E242-AE01-2E9555BA618E}" destId="{A40C2FB6-DDAB-E549-BC5D-53BC8A842D3E}" srcOrd="0" destOrd="0" presId="urn:microsoft.com/office/officeart/2005/8/layout/process1"/>
    <dgm:cxn modelId="{82667B03-3CC0-0944-85C6-6909D0D89AC9}" srcId="{A6BF2738-0F32-8C4D-941E-2774F2464E09}" destId="{CA74120B-1301-B84A-8CC3-6EEB54871A88}" srcOrd="0" destOrd="0" parTransId="{425F8C33-E350-CB43-85EB-29119EA56A48}" sibTransId="{2F805CED-74DC-D34A-81DB-53A0A489A888}"/>
    <dgm:cxn modelId="{7C503F16-16B5-0D45-8FAD-FCBC789FDF32}" type="presOf" srcId="{7A501814-3CA7-0E46-97CF-99F652BB4C4D}" destId="{14B140F1-D223-B94B-B8FC-28DBA7ACEA9A}" srcOrd="0" destOrd="0" presId="urn:microsoft.com/office/officeart/2005/8/layout/process1"/>
    <dgm:cxn modelId="{26D95D20-4EB8-8B46-A94F-2121F45092EE}" type="presOf" srcId="{7A501814-3CA7-0E46-97CF-99F652BB4C4D}" destId="{3AA3D050-A202-694A-A605-5634ADD17281}" srcOrd="1" destOrd="0" presId="urn:microsoft.com/office/officeart/2005/8/layout/process1"/>
    <dgm:cxn modelId="{929F3E3D-4874-5244-ACAE-941588EBC971}" srcId="{A6BF2738-0F32-8C4D-941E-2774F2464E09}" destId="{B9FD7E65-1151-E242-AE01-2E9555BA618E}" srcOrd="1" destOrd="0" parTransId="{F6BA22F9-818B-D948-91F3-3D1481A691E1}" sibTransId="{7A501814-3CA7-0E46-97CF-99F652BB4C4D}"/>
    <dgm:cxn modelId="{7C3F884A-73AE-7A40-8079-909994720517}" type="presOf" srcId="{1EA7169D-B0D6-264E-9B19-F627D48A67FB}" destId="{9EEC32F9-7800-3541-92AB-507FFC147D2B}" srcOrd="0" destOrd="0" presId="urn:microsoft.com/office/officeart/2005/8/layout/process1"/>
    <dgm:cxn modelId="{C441924C-529B-D140-8885-5A4E69DC8F65}" type="presOf" srcId="{A6BF2738-0F32-8C4D-941E-2774F2464E09}" destId="{263519ED-00C4-D747-9183-2BBCC3CEF260}" srcOrd="0" destOrd="0" presId="urn:microsoft.com/office/officeart/2005/8/layout/process1"/>
    <dgm:cxn modelId="{223D9098-E52E-4549-A9BF-AD4D8882CAF5}" type="presOf" srcId="{2F805CED-74DC-D34A-81DB-53A0A489A888}" destId="{DCCC77C8-B6A0-9242-A6F4-B1EE48EC7AB7}" srcOrd="1" destOrd="0" presId="urn:microsoft.com/office/officeart/2005/8/layout/process1"/>
    <dgm:cxn modelId="{6E4BAFA8-FDF0-574E-BFCD-9B1479E9BBCB}" type="presOf" srcId="{2F805CED-74DC-D34A-81DB-53A0A489A888}" destId="{9E3CD80C-06B5-764B-B704-592BD2FC37F6}" srcOrd="0" destOrd="0" presId="urn:microsoft.com/office/officeart/2005/8/layout/process1"/>
    <dgm:cxn modelId="{C90677E9-F227-9944-9385-4ADBE763A6CC}" srcId="{A6BF2738-0F32-8C4D-941E-2774F2464E09}" destId="{1EA7169D-B0D6-264E-9B19-F627D48A67FB}" srcOrd="2" destOrd="0" parTransId="{F2475C0F-1862-9246-AF64-5A88CFBB4DEB}" sibTransId="{58498037-F88D-8048-BF61-8CBBEBC94D07}"/>
    <dgm:cxn modelId="{B3D9C9EB-1B59-4149-9852-B8CBB38C01ED}" type="presOf" srcId="{CA74120B-1301-B84A-8CC3-6EEB54871A88}" destId="{D223E762-8E25-AC4C-9BC5-59A836D020D6}" srcOrd="0" destOrd="0" presId="urn:microsoft.com/office/officeart/2005/8/layout/process1"/>
    <dgm:cxn modelId="{FACDE72C-C8FA-FE4F-84B1-7CF0E338EFB7}" type="presParOf" srcId="{263519ED-00C4-D747-9183-2BBCC3CEF260}" destId="{D223E762-8E25-AC4C-9BC5-59A836D020D6}" srcOrd="0" destOrd="0" presId="urn:microsoft.com/office/officeart/2005/8/layout/process1"/>
    <dgm:cxn modelId="{8E0CAE9A-2B61-0745-9FC8-4F395D769CD0}" type="presParOf" srcId="{263519ED-00C4-D747-9183-2BBCC3CEF260}" destId="{9E3CD80C-06B5-764B-B704-592BD2FC37F6}" srcOrd="1" destOrd="0" presId="urn:microsoft.com/office/officeart/2005/8/layout/process1"/>
    <dgm:cxn modelId="{178128CA-7D6C-F548-9404-46FD324060B6}" type="presParOf" srcId="{9E3CD80C-06B5-764B-B704-592BD2FC37F6}" destId="{DCCC77C8-B6A0-9242-A6F4-B1EE48EC7AB7}" srcOrd="0" destOrd="0" presId="urn:microsoft.com/office/officeart/2005/8/layout/process1"/>
    <dgm:cxn modelId="{218D2421-1433-504C-BCB8-B100D9279A6F}" type="presParOf" srcId="{263519ED-00C4-D747-9183-2BBCC3CEF260}" destId="{A40C2FB6-DDAB-E549-BC5D-53BC8A842D3E}" srcOrd="2" destOrd="0" presId="urn:microsoft.com/office/officeart/2005/8/layout/process1"/>
    <dgm:cxn modelId="{8888BC4E-6049-AC47-A20B-AFA43673FD54}" type="presParOf" srcId="{263519ED-00C4-D747-9183-2BBCC3CEF260}" destId="{14B140F1-D223-B94B-B8FC-28DBA7ACEA9A}" srcOrd="3" destOrd="0" presId="urn:microsoft.com/office/officeart/2005/8/layout/process1"/>
    <dgm:cxn modelId="{6DCBE7AA-01C3-1048-856D-1E3D57C33E94}" type="presParOf" srcId="{14B140F1-D223-B94B-B8FC-28DBA7ACEA9A}" destId="{3AA3D050-A202-694A-A605-5634ADD17281}" srcOrd="0" destOrd="0" presId="urn:microsoft.com/office/officeart/2005/8/layout/process1"/>
    <dgm:cxn modelId="{CCBB144F-FD42-9F43-836F-410CC875106F}" type="presParOf" srcId="{263519ED-00C4-D747-9183-2BBCC3CEF260}" destId="{9EEC32F9-7800-3541-92AB-507FFC147D2B}"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23E762-8E25-AC4C-9BC5-59A836D020D6}">
      <dsp:nvSpPr>
        <dsp:cNvPr id="0" name=""/>
        <dsp:cNvSpPr/>
      </dsp:nvSpPr>
      <dsp:spPr>
        <a:xfrm>
          <a:off x="6161" y="1047720"/>
          <a:ext cx="1841599" cy="1104959"/>
        </a:xfrm>
        <a:prstGeom prst="roundRect">
          <a:avLst>
            <a:gd name="adj" fmla="val 10000"/>
          </a:avLst>
        </a:prstGeom>
        <a:solidFill>
          <a:srgbClr val="EFF0E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bg2">
                  <a:lumMod val="25000"/>
                </a:schemeClr>
              </a:solidFill>
            </a:rPr>
            <a:t>Commit 0</a:t>
          </a:r>
        </a:p>
      </dsp:txBody>
      <dsp:txXfrm>
        <a:off x="38524" y="1080083"/>
        <a:ext cx="1776873" cy="1040233"/>
      </dsp:txXfrm>
    </dsp:sp>
    <dsp:sp modelId="{9E3CD80C-06B5-764B-B704-592BD2FC37F6}">
      <dsp:nvSpPr>
        <dsp:cNvPr id="0" name=""/>
        <dsp:cNvSpPr/>
      </dsp:nvSpPr>
      <dsp:spPr>
        <a:xfrm rot="10800000">
          <a:off x="2031920" y="1371841"/>
          <a:ext cx="390419" cy="4567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2149046" y="1463184"/>
        <a:ext cx="273293" cy="274030"/>
      </dsp:txXfrm>
    </dsp:sp>
    <dsp:sp modelId="{A40C2FB6-DDAB-E549-BC5D-53BC8A842D3E}">
      <dsp:nvSpPr>
        <dsp:cNvPr id="0" name=""/>
        <dsp:cNvSpPr/>
      </dsp:nvSpPr>
      <dsp:spPr>
        <a:xfrm>
          <a:off x="2584400" y="1047720"/>
          <a:ext cx="1841599" cy="1104959"/>
        </a:xfrm>
        <a:prstGeom prst="roundRect">
          <a:avLst>
            <a:gd name="adj" fmla="val 10000"/>
          </a:avLst>
        </a:prstGeom>
        <a:solidFill>
          <a:srgbClr val="EFF0E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bg2">
                  <a:lumMod val="25000"/>
                </a:schemeClr>
              </a:solidFill>
            </a:rPr>
            <a:t>Commit 1</a:t>
          </a:r>
        </a:p>
      </dsp:txBody>
      <dsp:txXfrm>
        <a:off x="2616763" y="1080083"/>
        <a:ext cx="1776873" cy="1040233"/>
      </dsp:txXfrm>
    </dsp:sp>
    <dsp:sp modelId="{14B140F1-D223-B94B-B8FC-28DBA7ACEA9A}">
      <dsp:nvSpPr>
        <dsp:cNvPr id="0" name=""/>
        <dsp:cNvSpPr/>
      </dsp:nvSpPr>
      <dsp:spPr>
        <a:xfrm rot="10800000">
          <a:off x="4610159" y="1371841"/>
          <a:ext cx="390419" cy="4567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4727285" y="1463184"/>
        <a:ext cx="273293" cy="274030"/>
      </dsp:txXfrm>
    </dsp:sp>
    <dsp:sp modelId="{9EEC32F9-7800-3541-92AB-507FFC147D2B}">
      <dsp:nvSpPr>
        <dsp:cNvPr id="0" name=""/>
        <dsp:cNvSpPr/>
      </dsp:nvSpPr>
      <dsp:spPr>
        <a:xfrm>
          <a:off x="5162639" y="1047720"/>
          <a:ext cx="1841599" cy="1104959"/>
        </a:xfrm>
        <a:prstGeom prst="roundRect">
          <a:avLst>
            <a:gd name="adj" fmla="val 10000"/>
          </a:avLst>
        </a:prstGeom>
        <a:solidFill>
          <a:srgbClr val="EFF0E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bg2">
                  <a:lumMod val="25000"/>
                </a:schemeClr>
              </a:solidFill>
            </a:rPr>
            <a:t>Commit 2</a:t>
          </a:r>
        </a:p>
      </dsp:txBody>
      <dsp:txXfrm>
        <a:off x="5195002" y="1080083"/>
        <a:ext cx="1776873" cy="1040233"/>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numCol="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numCol="1" rtlCol="0"/>
          <a:lstStyle>
            <a:lvl1pPr algn="r">
              <a:defRPr sz="1300"/>
            </a:lvl1pPr>
          </a:lstStyle>
          <a:p>
            <a:fld id="{51A969EA-8566-418D-AC96-BC5F6E9FAB6C}" type="datetimeFigureOut">
              <a:rPr lang="en-US" smtClean="0"/>
              <a:t>5/17/18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numCol="1"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numCol="1"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tiff>
</file>

<file path=ppt/media/image10.tiff>
</file>

<file path=ppt/media/image11.tiff>
</file>

<file path=ppt/media/image12.tiff>
</file>

<file path=ppt/media/image2.tiff>
</file>

<file path=ppt/media/image3.tiff>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numCol="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numCol="1" rtlCol="0"/>
          <a:lstStyle>
            <a:lvl1pPr algn="r">
              <a:defRPr sz="1300"/>
            </a:lvl1pPr>
          </a:lstStyle>
          <a:p>
            <a:fld id="{33B07B4B-74D8-4C42-A719-1F93879497F8}" type="datetimeFigureOut">
              <a:rPr lang="en-US" smtClean="0"/>
              <a:t>5/17/18</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numCol="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numCol="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numCol="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numCol="1"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1596230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p:cNvSpPr/>
          <p:nvPr userDrawn="1"/>
        </p:nvSpPr>
        <p:spPr>
          <a:xfrm>
            <a:off x="0" y="308612"/>
            <a:ext cx="9164595"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numCol="1"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2018 Data Boot</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Camp</a:t>
            </a:r>
            <a:endParaRPr lang="en-US" sz="8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numCol="1">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1" name="Text Placeholder 19"/>
          <p:cNvSpPr>
            <a:spLocks noGrp="1"/>
          </p:cNvSpPr>
          <p:nvPr>
            <p:ph type="body" sz="quarter" idx="10" hasCustomPrompt="1"/>
          </p:nvPr>
        </p:nvSpPr>
        <p:spPr>
          <a:xfrm>
            <a:off x="396991" y="2504043"/>
            <a:ext cx="2700337" cy="381000"/>
          </a:xfrm>
        </p:spPr>
        <p:txBody>
          <a:bodyPr numCol="1">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sp>
        <p:nvSpPr>
          <p:cNvPr id="10" name="Text Placeholder 19"/>
          <p:cNvSpPr>
            <a:spLocks noGrp="1"/>
          </p:cNvSpPr>
          <p:nvPr>
            <p:ph type="body" sz="quarter" idx="11" hasCustomPrompt="1"/>
          </p:nvPr>
        </p:nvSpPr>
        <p:spPr>
          <a:xfrm>
            <a:off x="423863" y="3962400"/>
            <a:ext cx="2243137" cy="381000"/>
          </a:xfrm>
        </p:spPr>
        <p:txBody>
          <a:bodyPr numCol="1">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Data Bootcamp | </a:t>
            </a:r>
          </a:p>
        </p:txBody>
      </p:sp>
      <p:sp>
        <p:nvSpPr>
          <p:cNvPr id="11" name="Text Placeholder 19"/>
          <p:cNvSpPr>
            <a:spLocks noGrp="1"/>
          </p:cNvSpPr>
          <p:nvPr>
            <p:ph type="body" sz="quarter" idx="12" hasCustomPrompt="1"/>
          </p:nvPr>
        </p:nvSpPr>
        <p:spPr>
          <a:xfrm>
            <a:off x="2667000" y="3962400"/>
            <a:ext cx="2700337" cy="381000"/>
          </a:xfrm>
        </p:spPr>
        <p:txBody>
          <a:bodyPr numCol="1">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Tree>
    <p:extLst>
      <p:ext uri="{BB962C8B-B14F-4D97-AF65-F5344CB8AC3E}">
        <p14:creationId xmlns:p14="http://schemas.microsoft.com/office/powerpoint/2010/main" val="1224983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numCol="1"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numCol="1"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2018 Data Boot</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Camp</a:t>
            </a:r>
            <a:endParaRPr lang="en-US" sz="8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numCol="1">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109390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numCol="1">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sp>
        <p:nvSpPr>
          <p:cNvPr id="19" name="TextBox 18"/>
          <p:cNvSpPr txBox="1"/>
          <p:nvPr userDrawn="1"/>
        </p:nvSpPr>
        <p:spPr>
          <a:xfrm>
            <a:off x="6247493" y="6540236"/>
            <a:ext cx="2787650" cy="215204"/>
          </a:xfrm>
          <a:prstGeom prst="rect">
            <a:avLst/>
          </a:prstGeom>
          <a:noFill/>
        </p:spPr>
        <p:txBody>
          <a:bodyPr wrap="square" numCol="1"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2018 Data Boot</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Camp</a:t>
            </a:r>
            <a:endParaRPr lang="en-US" sz="8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7283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numCol="1">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sp>
        <p:nvSpPr>
          <p:cNvPr id="19" name="TextBox 18"/>
          <p:cNvSpPr txBox="1"/>
          <p:nvPr userDrawn="1"/>
        </p:nvSpPr>
        <p:spPr>
          <a:xfrm>
            <a:off x="6247493" y="6540236"/>
            <a:ext cx="2787650" cy="215204"/>
          </a:xfrm>
          <a:prstGeom prst="rect">
            <a:avLst/>
          </a:prstGeom>
          <a:noFill/>
        </p:spPr>
        <p:txBody>
          <a:bodyPr wrap="square" numCol="1"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2018 Data Boot</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Camp</a:t>
            </a:r>
            <a:endParaRPr lang="en-US" sz="8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
        <p:nvSpPr>
          <p:cNvPr id="9" name="Rectangle 8"/>
          <p:cNvSpPr/>
          <p:nvPr userDrawn="1"/>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latin typeface="Arial" panose="020B0604020202020204" pitchFamily="34" charset="0"/>
              <a:cs typeface="Arial" panose="020B0604020202020204" pitchFamily="34" charset="0"/>
            </a:endParaRPr>
          </a:p>
        </p:txBody>
      </p:sp>
      <p:sp>
        <p:nvSpPr>
          <p:cNvPr id="3" name="Text Placeholder 2"/>
          <p:cNvSpPr>
            <a:spLocks noGrp="1"/>
          </p:cNvSpPr>
          <p:nvPr>
            <p:ph type="body" sz="quarter" idx="10"/>
          </p:nvPr>
        </p:nvSpPr>
        <p:spPr>
          <a:xfrm>
            <a:off x="304800" y="688975"/>
            <a:ext cx="8610600" cy="54832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8014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extBox 3"/>
          <p:cNvSpPr txBox="1"/>
          <p:nvPr userDrawn="1"/>
        </p:nvSpPr>
        <p:spPr>
          <a:xfrm>
            <a:off x="6247493" y="6540236"/>
            <a:ext cx="2787650" cy="215204"/>
          </a:xfrm>
          <a:prstGeom prst="rect">
            <a:avLst/>
          </a:prstGeom>
          <a:noFill/>
        </p:spPr>
        <p:txBody>
          <a:bodyPr wrap="square" numCol="1" rtlCol="0">
            <a:spAutoFit/>
          </a:bodyPr>
          <a:lstStyle/>
          <a:p>
            <a:pPr algn="r"/>
            <a:r>
              <a:rPr lang="en-US" sz="800" dirty="0">
                <a:solidFill>
                  <a:schemeClr val="tx1">
                    <a:lumMod val="65000"/>
                    <a:lumOff val="35000"/>
                  </a:schemeClr>
                </a:solidFill>
                <a:latin typeface="Arial" panose="020B0604020202020204" pitchFamily="34" charset="0"/>
                <a:cs typeface="Arial" panose="020B0604020202020204" pitchFamily="34" charset="0"/>
              </a:rPr>
              <a:t>© </a:t>
            </a:r>
            <a:r>
              <a:rPr lang="en-US" sz="800" dirty="0">
                <a:solidFill>
                  <a:schemeClr val="tx1">
                    <a:lumMod val="65000"/>
                    <a:lumOff val="35000"/>
                  </a:schemeClr>
                </a:solidFill>
                <a:latin typeface="Arial" panose="020B0604020202020204" pitchFamily="34" charset="0"/>
                <a:ea typeface="Roboto" panose="02000000000000000000" pitchFamily="2" charset="0"/>
                <a:cs typeface="Arial" panose="020B0604020202020204" pitchFamily="34" charset="0"/>
              </a:rPr>
              <a:t>2018 Data Boot</a:t>
            </a:r>
            <a:r>
              <a:rPr lang="en-US" sz="800" baseline="0" dirty="0">
                <a:solidFill>
                  <a:schemeClr val="tx1">
                    <a:lumMod val="65000"/>
                    <a:lumOff val="35000"/>
                  </a:schemeClr>
                </a:solidFill>
                <a:latin typeface="Arial" panose="020B0604020202020204" pitchFamily="34" charset="0"/>
                <a:ea typeface="Roboto" panose="02000000000000000000" pitchFamily="2" charset="0"/>
                <a:cs typeface="Arial" panose="020B0604020202020204" pitchFamily="34" charset="0"/>
              </a:rPr>
              <a:t> Camp</a:t>
            </a:r>
            <a:endParaRPr lang="en-US" sz="800" dirty="0">
              <a:solidFill>
                <a:schemeClr val="tx1">
                  <a:lumMod val="65000"/>
                  <a:lumOff val="35000"/>
                </a:schemeClr>
              </a:solidFill>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7100000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5C9255-9F07-4181-9AD2-897FFC0A3B7E}" type="datetimeFigureOut">
              <a:rPr lang="en-US" smtClean="0"/>
              <a:t>5/17/18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538348-225F-4A43-A9B7-C9ABE3CA2066}" type="slidenum">
              <a:rPr lang="en-US" smtClean="0"/>
              <a:t>‹#›</a:t>
            </a:fld>
            <a:endParaRPr lang="en-US"/>
          </a:p>
        </p:txBody>
      </p:sp>
    </p:spTree>
    <p:extLst>
      <p:ext uri="{BB962C8B-B14F-4D97-AF65-F5344CB8AC3E}">
        <p14:creationId xmlns:p14="http://schemas.microsoft.com/office/powerpoint/2010/main" val="41048137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65C9255-9F07-4181-9AD2-897FFC0A3B7E}" type="datetimeFigureOut">
              <a:rPr lang="en-US" smtClean="0"/>
              <a:t>5/17/18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r">
              <a:defRPr>
                <a:solidFill>
                  <a:schemeClr val="tx1">
                    <a:lumMod val="65000"/>
                    <a:lumOff val="35000"/>
                  </a:schemeClr>
                </a:solidFill>
              </a:defRPr>
            </a:lvl1pPr>
          </a:lstStyle>
          <a:p>
            <a:r>
              <a:rPr lang="en-US" dirty="0">
                <a:cs typeface="Arial" panose="020B0604020202020204" pitchFamily="34" charset="0"/>
              </a:rPr>
              <a:t>© </a:t>
            </a:r>
            <a:r>
              <a:rPr lang="en-US" dirty="0">
                <a:ea typeface="Roboto" panose="02000000000000000000" pitchFamily="2" charset="0"/>
                <a:cs typeface="Arial" panose="020B0604020202020204" pitchFamily="34" charset="0"/>
              </a:rPr>
              <a:t>2018 Data Boot Camp</a:t>
            </a:r>
          </a:p>
        </p:txBody>
      </p:sp>
    </p:spTree>
    <p:extLst>
      <p:ext uri="{BB962C8B-B14F-4D97-AF65-F5344CB8AC3E}">
        <p14:creationId xmlns:p14="http://schemas.microsoft.com/office/powerpoint/2010/main" val="1254570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numCol="1"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numCol="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numCol="1" rtlCol="0" anchor="ctr"/>
          <a:lstStyle>
            <a:lvl1pPr algn="l">
              <a:defRPr sz="1200">
                <a:solidFill>
                  <a:schemeClr val="tx1">
                    <a:tint val="75000"/>
                  </a:schemeClr>
                </a:solidFill>
              </a:defRPr>
            </a:lvl1pPr>
          </a:lstStyle>
          <a:p>
            <a:fld id="{B65C9255-9F07-4181-9AD2-897FFC0A3B7E}" type="datetimeFigureOut">
              <a:rPr lang="en-US" smtClean="0"/>
              <a:t>5/17/18</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numCol="1"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numCol="1"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1234816427"/>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70" r:id="rId4"/>
    <p:sldLayoutId id="2147483669" r:id="rId5"/>
    <p:sldLayoutId id="2147483671" r:id="rId6"/>
    <p:sldLayoutId id="2147483672" r:id="rId7"/>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slideshare.net/HubSpot/git-101-git-and-github-for-beginners" TargetMode="External"/><Relationship Id="rId2" Type="http://schemas.openxmlformats.org/officeDocument/2006/relationships/hyperlink" Target="https://recompilermag.com/issues/issue-1/how-to-teach-git/"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6991" y="2885043"/>
            <a:ext cx="8229600" cy="871860"/>
          </a:xfrm>
        </p:spPr>
        <p:txBody>
          <a:bodyPr>
            <a:normAutofit fontScale="90000"/>
          </a:bodyPr>
          <a:lstStyle/>
          <a:p>
            <a:r>
              <a:rPr lang="en-US" dirty="0"/>
              <a:t>Python Deeper Dive:</a:t>
            </a:r>
            <a:br>
              <a:rPr lang="en-US" dirty="0"/>
            </a:br>
            <a:r>
              <a:rPr lang="en-US" dirty="0"/>
              <a:t>Intro to Git</a:t>
            </a:r>
          </a:p>
        </p:txBody>
      </p:sp>
      <p:sp>
        <p:nvSpPr>
          <p:cNvPr id="3" name="Text Placeholder 3">
            <a:extLst>
              <a:ext uri="{FF2B5EF4-FFF2-40B4-BE49-F238E27FC236}">
                <a16:creationId xmlns:a16="http://schemas.microsoft.com/office/drawing/2014/main" id="{298EDFED-1F02-8847-8F9B-0DA82A27B5D5}"/>
              </a:ext>
            </a:extLst>
          </p:cNvPr>
          <p:cNvSpPr>
            <a:spLocks noGrp="1"/>
          </p:cNvSpPr>
          <p:nvPr>
            <p:ph type="body" sz="quarter" idx="10"/>
          </p:nvPr>
        </p:nvSpPr>
        <p:spPr>
          <a:xfrm>
            <a:off x="396991" y="2522465"/>
            <a:ext cx="2700337" cy="381000"/>
          </a:xfrm>
        </p:spPr>
        <p:txBody>
          <a:bodyPr/>
          <a:lstStyle/>
          <a:p>
            <a:r>
              <a:rPr lang="en-US" dirty="0"/>
              <a:t>Day 9</a:t>
            </a:r>
          </a:p>
        </p:txBody>
      </p:sp>
    </p:spTree>
    <p:extLst>
      <p:ext uri="{BB962C8B-B14F-4D97-AF65-F5344CB8AC3E}">
        <p14:creationId xmlns:p14="http://schemas.microsoft.com/office/powerpoint/2010/main" val="40815480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876A3-C94F-EA4D-810F-EFE733F1A66A}"/>
              </a:ext>
            </a:extLst>
          </p:cNvPr>
          <p:cNvSpPr>
            <a:spLocks noGrp="1"/>
          </p:cNvSpPr>
          <p:nvPr>
            <p:ph type="title"/>
          </p:nvPr>
        </p:nvSpPr>
        <p:spPr>
          <a:xfrm>
            <a:off x="304800" y="0"/>
            <a:ext cx="6019800" cy="653854"/>
          </a:xfrm>
        </p:spPr>
        <p:txBody>
          <a:bodyPr>
            <a:normAutofit/>
          </a:bodyPr>
          <a:lstStyle/>
          <a:p>
            <a:r>
              <a:rPr lang="en-US" dirty="0"/>
              <a:t>Another way to think about a commit</a:t>
            </a:r>
          </a:p>
        </p:txBody>
      </p:sp>
      <p:pic>
        <p:nvPicPr>
          <p:cNvPr id="3" name="Picture 2">
            <a:extLst>
              <a:ext uri="{FF2B5EF4-FFF2-40B4-BE49-F238E27FC236}">
                <a16:creationId xmlns:a16="http://schemas.microsoft.com/office/drawing/2014/main" id="{C9A2C30F-1D3C-1745-933D-8ECCC70673A9}"/>
              </a:ext>
            </a:extLst>
          </p:cNvPr>
          <p:cNvPicPr>
            <a:picLocks noChangeAspect="1"/>
          </p:cNvPicPr>
          <p:nvPr/>
        </p:nvPicPr>
        <p:blipFill>
          <a:blip r:embed="rId2"/>
          <a:stretch>
            <a:fillRect/>
          </a:stretch>
        </p:blipFill>
        <p:spPr>
          <a:xfrm>
            <a:off x="1828800" y="762000"/>
            <a:ext cx="5633932" cy="5401532"/>
          </a:xfrm>
          <a:prstGeom prst="rect">
            <a:avLst/>
          </a:prstGeom>
        </p:spPr>
      </p:pic>
    </p:spTree>
    <p:extLst>
      <p:ext uri="{BB962C8B-B14F-4D97-AF65-F5344CB8AC3E}">
        <p14:creationId xmlns:p14="http://schemas.microsoft.com/office/powerpoint/2010/main" val="34317567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7CF97-0A06-BA43-B27C-6271D96B2302}"/>
              </a:ext>
            </a:extLst>
          </p:cNvPr>
          <p:cNvSpPr>
            <a:spLocks noGrp="1"/>
          </p:cNvSpPr>
          <p:nvPr>
            <p:ph type="title"/>
          </p:nvPr>
        </p:nvSpPr>
        <p:spPr/>
        <p:txBody>
          <a:bodyPr/>
          <a:lstStyle/>
          <a:p>
            <a:r>
              <a:rPr lang="en-US" dirty="0"/>
              <a:t>A project is just a series of commits</a:t>
            </a:r>
          </a:p>
        </p:txBody>
      </p:sp>
      <p:grpSp>
        <p:nvGrpSpPr>
          <p:cNvPr id="8" name="Group 7">
            <a:extLst>
              <a:ext uri="{FF2B5EF4-FFF2-40B4-BE49-F238E27FC236}">
                <a16:creationId xmlns:a16="http://schemas.microsoft.com/office/drawing/2014/main" id="{A60F9265-A764-CA46-8CC7-D6FDFD231850}"/>
              </a:ext>
            </a:extLst>
          </p:cNvPr>
          <p:cNvGrpSpPr/>
          <p:nvPr/>
        </p:nvGrpSpPr>
        <p:grpSpPr>
          <a:xfrm>
            <a:off x="1066800" y="1447800"/>
            <a:ext cx="7010400" cy="3200400"/>
            <a:chOff x="1219200" y="664014"/>
            <a:chExt cx="6477000" cy="4470400"/>
          </a:xfrm>
        </p:grpSpPr>
        <p:graphicFrame>
          <p:nvGraphicFramePr>
            <p:cNvPr id="3" name="Diagram 2">
              <a:extLst>
                <a:ext uri="{FF2B5EF4-FFF2-40B4-BE49-F238E27FC236}">
                  <a16:creationId xmlns:a16="http://schemas.microsoft.com/office/drawing/2014/main" id="{8D5341B8-EA4F-5040-A0BA-AAD9DA02535E}"/>
                </a:ext>
              </a:extLst>
            </p:cNvPr>
            <p:cNvGraphicFramePr/>
            <p:nvPr>
              <p:extLst>
                <p:ext uri="{D42A27DB-BD31-4B8C-83A1-F6EECF244321}">
                  <p14:modId xmlns:p14="http://schemas.microsoft.com/office/powerpoint/2010/main" val="2574022595"/>
                </p:ext>
              </p:extLst>
            </p:nvPr>
          </p:nvGraphicFramePr>
          <p:xfrm>
            <a:off x="1219200" y="664014"/>
            <a:ext cx="6477000" cy="4470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FC6FBD23-0104-2747-AA1E-26B96C66A91F}"/>
                </a:ext>
              </a:extLst>
            </p:cNvPr>
            <p:cNvSpPr txBox="1"/>
            <p:nvPr/>
          </p:nvSpPr>
          <p:spPr>
            <a:xfrm>
              <a:off x="1309508" y="3859487"/>
              <a:ext cx="1143000" cy="646331"/>
            </a:xfrm>
            <a:prstGeom prst="rect">
              <a:avLst/>
            </a:prstGeom>
            <a:noFill/>
          </p:spPr>
          <p:txBody>
            <a:bodyPr wrap="square" rtlCol="0">
              <a:spAutoFit/>
            </a:bodyPr>
            <a:lstStyle/>
            <a:p>
              <a:r>
                <a:rPr lang="en-US" dirty="0">
                  <a:solidFill>
                    <a:schemeClr val="bg2">
                      <a:lumMod val="25000"/>
                    </a:schemeClr>
                  </a:solidFill>
                </a:rPr>
                <a:t>Wrote a readme!</a:t>
              </a:r>
            </a:p>
          </p:txBody>
        </p:sp>
        <p:sp>
          <p:nvSpPr>
            <p:cNvPr id="5" name="TextBox 4">
              <a:extLst>
                <a:ext uri="{FF2B5EF4-FFF2-40B4-BE49-F238E27FC236}">
                  <a16:creationId xmlns:a16="http://schemas.microsoft.com/office/drawing/2014/main" id="{0333486E-A792-A14D-A23C-E30A984BF0FC}"/>
                </a:ext>
              </a:extLst>
            </p:cNvPr>
            <p:cNvSpPr txBox="1"/>
            <p:nvPr/>
          </p:nvSpPr>
          <p:spPr>
            <a:xfrm>
              <a:off x="3685816" y="3720987"/>
              <a:ext cx="1143000" cy="923330"/>
            </a:xfrm>
            <a:prstGeom prst="rect">
              <a:avLst/>
            </a:prstGeom>
            <a:noFill/>
          </p:spPr>
          <p:txBody>
            <a:bodyPr wrap="square" rtlCol="0">
              <a:spAutoFit/>
            </a:bodyPr>
            <a:lstStyle/>
            <a:p>
              <a:r>
                <a:rPr lang="en-US" dirty="0">
                  <a:solidFill>
                    <a:schemeClr val="bg2">
                      <a:lumMod val="25000"/>
                    </a:schemeClr>
                  </a:solidFill>
                </a:rPr>
                <a:t>Wrote most of the code</a:t>
              </a:r>
            </a:p>
          </p:txBody>
        </p:sp>
        <p:sp>
          <p:nvSpPr>
            <p:cNvPr id="6" name="TextBox 5">
              <a:extLst>
                <a:ext uri="{FF2B5EF4-FFF2-40B4-BE49-F238E27FC236}">
                  <a16:creationId xmlns:a16="http://schemas.microsoft.com/office/drawing/2014/main" id="{A22BE25C-C9A0-8C46-B3C6-8ADFFAC9F623}"/>
                </a:ext>
              </a:extLst>
            </p:cNvPr>
            <p:cNvSpPr txBox="1"/>
            <p:nvPr/>
          </p:nvSpPr>
          <p:spPr>
            <a:xfrm>
              <a:off x="6147352" y="3859487"/>
              <a:ext cx="1143000" cy="646331"/>
            </a:xfrm>
            <a:prstGeom prst="rect">
              <a:avLst/>
            </a:prstGeom>
            <a:noFill/>
          </p:spPr>
          <p:txBody>
            <a:bodyPr wrap="square" rtlCol="0">
              <a:spAutoFit/>
            </a:bodyPr>
            <a:lstStyle/>
            <a:p>
              <a:r>
                <a:rPr lang="en-US" dirty="0">
                  <a:solidFill>
                    <a:schemeClr val="bg2">
                      <a:lumMod val="25000"/>
                    </a:schemeClr>
                  </a:solidFill>
                </a:rPr>
                <a:t>Added tests</a:t>
              </a:r>
            </a:p>
          </p:txBody>
        </p:sp>
      </p:grpSp>
    </p:spTree>
    <p:extLst>
      <p:ext uri="{BB962C8B-B14F-4D97-AF65-F5344CB8AC3E}">
        <p14:creationId xmlns:p14="http://schemas.microsoft.com/office/powerpoint/2010/main" val="17633691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Demo</a:t>
            </a:r>
          </a:p>
        </p:txBody>
      </p:sp>
      <p:sp>
        <p:nvSpPr>
          <p:cNvPr id="3" name="TextBox 2">
            <a:extLst>
              <a:ext uri="{FF2B5EF4-FFF2-40B4-BE49-F238E27FC236}">
                <a16:creationId xmlns:a16="http://schemas.microsoft.com/office/drawing/2014/main" id="{5E0E92CD-A42A-AC44-8B02-2BF5F5151D72}"/>
              </a:ext>
            </a:extLst>
          </p:cNvPr>
          <p:cNvSpPr txBox="1"/>
          <p:nvPr/>
        </p:nvSpPr>
        <p:spPr>
          <a:xfrm>
            <a:off x="381000" y="1066800"/>
            <a:ext cx="81534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git </a:t>
            </a:r>
            <a:r>
              <a:rPr lang="en-US" dirty="0" err="1"/>
              <a:t>init</a:t>
            </a:r>
            <a:endParaRPr lang="en-US" dirty="0"/>
          </a:p>
          <a:p>
            <a:pPr marL="285750" indent="-285750">
              <a:buFont typeface="Arial" panose="020B0604020202020204" pitchFamily="34" charset="0"/>
              <a:buChar char="•"/>
            </a:pPr>
            <a:r>
              <a:rPr lang="en-US" dirty="0"/>
              <a:t>Make some files</a:t>
            </a:r>
          </a:p>
          <a:p>
            <a:pPr marL="285750" indent="-285750">
              <a:buFont typeface="Arial" panose="020B0604020202020204" pitchFamily="34" charset="0"/>
              <a:buChar char="•"/>
            </a:pPr>
            <a:r>
              <a:rPr lang="en-US" dirty="0"/>
              <a:t>git add</a:t>
            </a:r>
          </a:p>
          <a:p>
            <a:pPr marL="285750" indent="-285750">
              <a:buFont typeface="Arial" panose="020B0604020202020204" pitchFamily="34" charset="0"/>
              <a:buChar char="•"/>
            </a:pPr>
            <a:r>
              <a:rPr lang="en-US" dirty="0"/>
              <a:t>git commit</a:t>
            </a:r>
          </a:p>
          <a:p>
            <a:pPr marL="285750" indent="-285750">
              <a:buFont typeface="Arial" panose="020B0604020202020204" pitchFamily="34" charset="0"/>
              <a:buChar char="•"/>
            </a:pPr>
            <a:r>
              <a:rPr lang="en-US" dirty="0"/>
              <a:t>Repeat a couple times</a:t>
            </a:r>
          </a:p>
          <a:p>
            <a:pPr marL="285750" indent="-285750">
              <a:buFont typeface="Arial" panose="020B0604020202020204" pitchFamily="34" charset="0"/>
              <a:buChar char="•"/>
            </a:pPr>
            <a:r>
              <a:rPr lang="en-US" dirty="0"/>
              <a:t>git checkout</a:t>
            </a:r>
          </a:p>
        </p:txBody>
      </p:sp>
    </p:spTree>
    <p:extLst>
      <p:ext uri="{BB962C8B-B14F-4D97-AF65-F5344CB8AC3E}">
        <p14:creationId xmlns:p14="http://schemas.microsoft.com/office/powerpoint/2010/main" val="25270164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1724531-25AE-7944-B3FF-16AB47C41738}"/>
              </a:ext>
            </a:extLst>
          </p:cNvPr>
          <p:cNvPicPr>
            <a:picLocks noChangeAspect="1"/>
          </p:cNvPicPr>
          <p:nvPr/>
        </p:nvPicPr>
        <p:blipFill>
          <a:blip r:embed="rId2">
            <a:alphaModFix amt="20000"/>
          </a:blip>
          <a:stretch>
            <a:fillRect/>
          </a:stretch>
        </p:blipFill>
        <p:spPr>
          <a:xfrm>
            <a:off x="1190940" y="2447925"/>
            <a:ext cx="6762120" cy="1962150"/>
          </a:xfrm>
          <a:prstGeom prst="rect">
            <a:avLst/>
          </a:prstGeom>
        </p:spPr>
      </p:pic>
      <p:sp>
        <p:nvSpPr>
          <p:cNvPr id="2" name="Title 1">
            <a:extLst>
              <a:ext uri="{FF2B5EF4-FFF2-40B4-BE49-F238E27FC236}">
                <a16:creationId xmlns:a16="http://schemas.microsoft.com/office/drawing/2014/main" id="{6A2EA946-9FDE-E34F-AD84-2ABB38A0F6E7}"/>
              </a:ext>
            </a:extLst>
          </p:cNvPr>
          <p:cNvSpPr>
            <a:spLocks noGrp="1"/>
          </p:cNvSpPr>
          <p:nvPr>
            <p:ph type="ctrTitle"/>
          </p:nvPr>
        </p:nvSpPr>
        <p:spPr>
          <a:xfrm>
            <a:off x="1143000" y="2235200"/>
            <a:ext cx="6858000" cy="2387600"/>
          </a:xfrm>
        </p:spPr>
        <p:txBody>
          <a:bodyPr anchor="ctr"/>
          <a:lstStyle/>
          <a:p>
            <a:r>
              <a:rPr lang="en-US" dirty="0"/>
              <a:t>Branching</a:t>
            </a:r>
          </a:p>
        </p:txBody>
      </p:sp>
    </p:spTree>
    <p:extLst>
      <p:ext uri="{BB962C8B-B14F-4D97-AF65-F5344CB8AC3E}">
        <p14:creationId xmlns:p14="http://schemas.microsoft.com/office/powerpoint/2010/main" val="3010785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7CF97-0A06-BA43-B27C-6271D96B2302}"/>
              </a:ext>
            </a:extLst>
          </p:cNvPr>
          <p:cNvSpPr>
            <a:spLocks noGrp="1"/>
          </p:cNvSpPr>
          <p:nvPr>
            <p:ph type="title"/>
          </p:nvPr>
        </p:nvSpPr>
        <p:spPr/>
        <p:txBody>
          <a:bodyPr/>
          <a:lstStyle/>
          <a:p>
            <a:r>
              <a:rPr lang="en-US" dirty="0"/>
              <a:t>All commits live on </a:t>
            </a:r>
            <a:r>
              <a:rPr lang="en-US" i="1" dirty="0"/>
              <a:t>branches</a:t>
            </a:r>
            <a:endParaRPr lang="en-US" dirty="0"/>
          </a:p>
        </p:txBody>
      </p:sp>
      <p:sp>
        <p:nvSpPr>
          <p:cNvPr id="14" name="TextBox 13">
            <a:extLst>
              <a:ext uri="{FF2B5EF4-FFF2-40B4-BE49-F238E27FC236}">
                <a16:creationId xmlns:a16="http://schemas.microsoft.com/office/drawing/2014/main" id="{F53CAD8C-E1A8-6440-B393-08FE99258A10}"/>
              </a:ext>
            </a:extLst>
          </p:cNvPr>
          <p:cNvSpPr txBox="1"/>
          <p:nvPr/>
        </p:nvSpPr>
        <p:spPr>
          <a:xfrm>
            <a:off x="533400" y="3557806"/>
            <a:ext cx="7848600" cy="2554545"/>
          </a:xfrm>
          <a:prstGeom prst="rect">
            <a:avLst/>
          </a:prstGeom>
          <a:noFill/>
        </p:spPr>
        <p:txBody>
          <a:bodyPr wrap="square" rtlCol="0">
            <a:spAutoFit/>
          </a:bodyPr>
          <a:lstStyle/>
          <a:p>
            <a:pPr marL="285750" indent="-285750">
              <a:buFont typeface="Arial" panose="020B0604020202020204" pitchFamily="34" charset="0"/>
              <a:buChar char="•"/>
            </a:pPr>
            <a:r>
              <a:rPr lang="en-US" sz="2000" dirty="0"/>
              <a:t>The default or main branch is nearly always called the </a:t>
            </a:r>
            <a:r>
              <a:rPr lang="en-US" sz="2000" i="1" dirty="0"/>
              <a:t>master</a:t>
            </a:r>
            <a:r>
              <a:rPr lang="en-US" sz="2000" dirty="0"/>
              <a:t> branch</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However, you can have many branches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For instance, you might start a </a:t>
            </a:r>
            <a:r>
              <a:rPr lang="en-US" sz="2000" i="1" dirty="0"/>
              <a:t>feature branch</a:t>
            </a:r>
            <a:r>
              <a:rPr lang="en-US" sz="2000" dirty="0"/>
              <a:t> in order to work on a new experimental feature. If we’re working on issue #53 in our backlog, let’s call the branch “iss53”</a:t>
            </a:r>
          </a:p>
        </p:txBody>
      </p:sp>
      <p:pic>
        <p:nvPicPr>
          <p:cNvPr id="15" name="Picture 14">
            <a:extLst>
              <a:ext uri="{FF2B5EF4-FFF2-40B4-BE49-F238E27FC236}">
                <a16:creationId xmlns:a16="http://schemas.microsoft.com/office/drawing/2014/main" id="{E33DC51A-717B-A446-B93B-5395B18B7674}"/>
              </a:ext>
            </a:extLst>
          </p:cNvPr>
          <p:cNvPicPr>
            <a:picLocks noChangeAspect="1"/>
          </p:cNvPicPr>
          <p:nvPr/>
        </p:nvPicPr>
        <p:blipFill>
          <a:blip r:embed="rId2"/>
          <a:stretch>
            <a:fillRect/>
          </a:stretch>
        </p:blipFill>
        <p:spPr>
          <a:xfrm>
            <a:off x="1828800" y="1524000"/>
            <a:ext cx="5080000" cy="1473200"/>
          </a:xfrm>
          <a:prstGeom prst="rect">
            <a:avLst/>
          </a:prstGeom>
        </p:spPr>
      </p:pic>
    </p:spTree>
    <p:extLst>
      <p:ext uri="{BB962C8B-B14F-4D97-AF65-F5344CB8AC3E}">
        <p14:creationId xmlns:p14="http://schemas.microsoft.com/office/powerpoint/2010/main" val="35541579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7CF97-0A06-BA43-B27C-6271D96B2302}"/>
              </a:ext>
            </a:extLst>
          </p:cNvPr>
          <p:cNvSpPr>
            <a:spLocks noGrp="1"/>
          </p:cNvSpPr>
          <p:nvPr>
            <p:ph type="title"/>
          </p:nvPr>
        </p:nvSpPr>
        <p:spPr/>
        <p:txBody>
          <a:bodyPr/>
          <a:lstStyle/>
          <a:p>
            <a:r>
              <a:rPr lang="en-US" dirty="0"/>
              <a:t>Branching</a:t>
            </a:r>
          </a:p>
        </p:txBody>
      </p:sp>
      <p:sp>
        <p:nvSpPr>
          <p:cNvPr id="14" name="TextBox 13">
            <a:extLst>
              <a:ext uri="{FF2B5EF4-FFF2-40B4-BE49-F238E27FC236}">
                <a16:creationId xmlns:a16="http://schemas.microsoft.com/office/drawing/2014/main" id="{F53CAD8C-E1A8-6440-B393-08FE99258A10}"/>
              </a:ext>
            </a:extLst>
          </p:cNvPr>
          <p:cNvSpPr txBox="1"/>
          <p:nvPr/>
        </p:nvSpPr>
        <p:spPr>
          <a:xfrm>
            <a:off x="609600" y="3225224"/>
            <a:ext cx="7848600"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t>Then, maybe we’ll do some work and make a commit on the “iss53” branch. Then, it’ll look like this:</a:t>
            </a:r>
          </a:p>
        </p:txBody>
      </p:sp>
      <p:pic>
        <p:nvPicPr>
          <p:cNvPr id="3" name="Picture 2">
            <a:extLst>
              <a:ext uri="{FF2B5EF4-FFF2-40B4-BE49-F238E27FC236}">
                <a16:creationId xmlns:a16="http://schemas.microsoft.com/office/drawing/2014/main" id="{F659860E-DBA8-DF4F-91B5-0839F14983AF}"/>
              </a:ext>
            </a:extLst>
          </p:cNvPr>
          <p:cNvPicPr>
            <a:picLocks noChangeAspect="1"/>
          </p:cNvPicPr>
          <p:nvPr/>
        </p:nvPicPr>
        <p:blipFill>
          <a:blip r:embed="rId2"/>
          <a:stretch>
            <a:fillRect/>
          </a:stretch>
        </p:blipFill>
        <p:spPr>
          <a:xfrm>
            <a:off x="2286000" y="1278165"/>
            <a:ext cx="3962401" cy="1931670"/>
          </a:xfrm>
          <a:prstGeom prst="rect">
            <a:avLst/>
          </a:prstGeom>
        </p:spPr>
      </p:pic>
      <p:pic>
        <p:nvPicPr>
          <p:cNvPr id="6" name="Picture 5">
            <a:extLst>
              <a:ext uri="{FF2B5EF4-FFF2-40B4-BE49-F238E27FC236}">
                <a16:creationId xmlns:a16="http://schemas.microsoft.com/office/drawing/2014/main" id="{6AF27A88-8FE1-1449-B5F6-7A40534B3FED}"/>
              </a:ext>
            </a:extLst>
          </p:cNvPr>
          <p:cNvPicPr>
            <a:picLocks noChangeAspect="1"/>
          </p:cNvPicPr>
          <p:nvPr/>
        </p:nvPicPr>
        <p:blipFill>
          <a:blip r:embed="rId3"/>
          <a:stretch>
            <a:fillRect/>
          </a:stretch>
        </p:blipFill>
        <p:spPr>
          <a:xfrm>
            <a:off x="1447800" y="4074952"/>
            <a:ext cx="6010789" cy="2163884"/>
          </a:xfrm>
          <a:prstGeom prst="rect">
            <a:avLst/>
          </a:prstGeom>
        </p:spPr>
      </p:pic>
      <p:sp>
        <p:nvSpPr>
          <p:cNvPr id="4" name="Rectangle 3">
            <a:extLst>
              <a:ext uri="{FF2B5EF4-FFF2-40B4-BE49-F238E27FC236}">
                <a16:creationId xmlns:a16="http://schemas.microsoft.com/office/drawing/2014/main" id="{DDD0977A-625E-E240-87C9-4D7341624FBB}"/>
              </a:ext>
            </a:extLst>
          </p:cNvPr>
          <p:cNvSpPr/>
          <p:nvPr/>
        </p:nvSpPr>
        <p:spPr>
          <a:xfrm>
            <a:off x="609600" y="795696"/>
            <a:ext cx="8153400" cy="400110"/>
          </a:xfrm>
          <a:prstGeom prst="rect">
            <a:avLst/>
          </a:prstGeom>
        </p:spPr>
        <p:txBody>
          <a:bodyPr wrap="square">
            <a:spAutoFit/>
          </a:bodyPr>
          <a:lstStyle/>
          <a:p>
            <a:pPr marL="285750" indent="-285750">
              <a:buFont typeface="Arial" panose="020B0604020202020204" pitchFamily="34" charset="0"/>
              <a:buChar char="•"/>
            </a:pPr>
            <a:r>
              <a:rPr lang="en-US" sz="2000" dirty="0"/>
              <a:t>At first, our branch and the master branch will look exactly the same:</a:t>
            </a:r>
          </a:p>
        </p:txBody>
      </p:sp>
    </p:spTree>
    <p:extLst>
      <p:ext uri="{BB962C8B-B14F-4D97-AF65-F5344CB8AC3E}">
        <p14:creationId xmlns:p14="http://schemas.microsoft.com/office/powerpoint/2010/main" val="1072962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7CF97-0A06-BA43-B27C-6271D96B2302}"/>
              </a:ext>
            </a:extLst>
          </p:cNvPr>
          <p:cNvSpPr>
            <a:spLocks noGrp="1"/>
          </p:cNvSpPr>
          <p:nvPr>
            <p:ph type="title"/>
          </p:nvPr>
        </p:nvSpPr>
        <p:spPr/>
        <p:txBody>
          <a:bodyPr/>
          <a:lstStyle/>
          <a:p>
            <a:r>
              <a:rPr lang="en-US" dirty="0"/>
              <a:t>Branching (cont’d)</a:t>
            </a:r>
          </a:p>
        </p:txBody>
      </p:sp>
      <p:sp>
        <p:nvSpPr>
          <p:cNvPr id="14" name="TextBox 13">
            <a:extLst>
              <a:ext uri="{FF2B5EF4-FFF2-40B4-BE49-F238E27FC236}">
                <a16:creationId xmlns:a16="http://schemas.microsoft.com/office/drawing/2014/main" id="{F53CAD8C-E1A8-6440-B393-08FE99258A10}"/>
              </a:ext>
            </a:extLst>
          </p:cNvPr>
          <p:cNvSpPr txBox="1"/>
          <p:nvPr/>
        </p:nvSpPr>
        <p:spPr>
          <a:xfrm>
            <a:off x="533400" y="3178614"/>
            <a:ext cx="7848600"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a:t>In easy cases, once we’ve finished our work on the feature branch, we’ll be ready to </a:t>
            </a:r>
            <a:r>
              <a:rPr lang="en-US" sz="2000" i="1" dirty="0"/>
              <a:t>merge</a:t>
            </a:r>
            <a:r>
              <a:rPr lang="en-US" sz="2000" dirty="0"/>
              <a:t> it back into the master branch. Then we can get rid of the feature branch, since the master branch will contain all of the commit information anyway.</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Branching may not seem that important now. However, it is foundational for more complex workflows and for working with other people on the same project. For now, remember that branching is a useful way to work on separate parts of the project at the same time</a:t>
            </a:r>
          </a:p>
        </p:txBody>
      </p:sp>
      <p:pic>
        <p:nvPicPr>
          <p:cNvPr id="3" name="Picture 2">
            <a:extLst>
              <a:ext uri="{FF2B5EF4-FFF2-40B4-BE49-F238E27FC236}">
                <a16:creationId xmlns:a16="http://schemas.microsoft.com/office/drawing/2014/main" id="{51543468-7221-194E-B856-6A33E3D7DB7D}"/>
              </a:ext>
            </a:extLst>
          </p:cNvPr>
          <p:cNvPicPr>
            <a:picLocks noChangeAspect="1"/>
          </p:cNvPicPr>
          <p:nvPr/>
        </p:nvPicPr>
        <p:blipFill>
          <a:blip r:embed="rId2"/>
          <a:stretch>
            <a:fillRect/>
          </a:stretch>
        </p:blipFill>
        <p:spPr>
          <a:xfrm>
            <a:off x="1219200" y="776507"/>
            <a:ext cx="6773333" cy="2438400"/>
          </a:xfrm>
          <a:prstGeom prst="rect">
            <a:avLst/>
          </a:prstGeom>
        </p:spPr>
      </p:pic>
    </p:spTree>
    <p:extLst>
      <p:ext uri="{BB962C8B-B14F-4D97-AF65-F5344CB8AC3E}">
        <p14:creationId xmlns:p14="http://schemas.microsoft.com/office/powerpoint/2010/main" val="27957848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Demo</a:t>
            </a:r>
          </a:p>
        </p:txBody>
      </p:sp>
      <p:sp>
        <p:nvSpPr>
          <p:cNvPr id="3" name="TextBox 2">
            <a:extLst>
              <a:ext uri="{FF2B5EF4-FFF2-40B4-BE49-F238E27FC236}">
                <a16:creationId xmlns:a16="http://schemas.microsoft.com/office/drawing/2014/main" id="{5E0E92CD-A42A-AC44-8B02-2BF5F5151D72}"/>
              </a:ext>
            </a:extLst>
          </p:cNvPr>
          <p:cNvSpPr txBox="1"/>
          <p:nvPr/>
        </p:nvSpPr>
        <p:spPr>
          <a:xfrm>
            <a:off x="381000" y="1066800"/>
            <a:ext cx="81534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git checkout –b</a:t>
            </a:r>
          </a:p>
          <a:p>
            <a:pPr marL="285750" indent="-285750">
              <a:buFont typeface="Arial" panose="020B0604020202020204" pitchFamily="34" charset="0"/>
              <a:buChar char="•"/>
            </a:pPr>
            <a:r>
              <a:rPr lang="en-US" dirty="0"/>
              <a:t>Make some files</a:t>
            </a:r>
          </a:p>
          <a:p>
            <a:pPr marL="285750" indent="-285750">
              <a:buFont typeface="Arial" panose="020B0604020202020204" pitchFamily="34" charset="0"/>
              <a:buChar char="•"/>
            </a:pPr>
            <a:r>
              <a:rPr lang="en-US" dirty="0"/>
              <a:t>git add</a:t>
            </a:r>
          </a:p>
          <a:p>
            <a:pPr marL="285750" indent="-285750">
              <a:buFont typeface="Arial" panose="020B0604020202020204" pitchFamily="34" charset="0"/>
              <a:buChar char="•"/>
            </a:pPr>
            <a:r>
              <a:rPr lang="en-US" dirty="0"/>
              <a:t>git commit</a:t>
            </a:r>
          </a:p>
          <a:p>
            <a:pPr marL="285750" indent="-285750">
              <a:buFont typeface="Arial" panose="020B0604020202020204" pitchFamily="34" charset="0"/>
              <a:buChar char="•"/>
            </a:pPr>
            <a:r>
              <a:rPr lang="en-US" dirty="0"/>
              <a:t>Switch back and forth to show difference between branches</a:t>
            </a:r>
          </a:p>
          <a:p>
            <a:pPr marL="285750" indent="-285750">
              <a:buFont typeface="Arial" panose="020B0604020202020204" pitchFamily="34" charset="0"/>
              <a:buChar char="•"/>
            </a:pPr>
            <a:r>
              <a:rPr lang="en-US" dirty="0"/>
              <a:t>Merge into master</a:t>
            </a:r>
          </a:p>
        </p:txBody>
      </p:sp>
    </p:spTree>
    <p:extLst>
      <p:ext uri="{BB962C8B-B14F-4D97-AF65-F5344CB8AC3E}">
        <p14:creationId xmlns:p14="http://schemas.microsoft.com/office/powerpoint/2010/main" val="7069627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7DE458-1B56-B640-83E7-BC4033B5A26D}"/>
              </a:ext>
            </a:extLst>
          </p:cNvPr>
          <p:cNvPicPr>
            <a:picLocks noChangeAspect="1"/>
          </p:cNvPicPr>
          <p:nvPr/>
        </p:nvPicPr>
        <p:blipFill>
          <a:blip r:embed="rId2">
            <a:alphaModFix amt="9000"/>
          </a:blip>
          <a:stretch>
            <a:fillRect/>
          </a:stretch>
        </p:blipFill>
        <p:spPr>
          <a:xfrm>
            <a:off x="0" y="910222"/>
            <a:ext cx="9144000" cy="5037556"/>
          </a:xfrm>
          <a:prstGeom prst="rect">
            <a:avLst/>
          </a:prstGeom>
        </p:spPr>
      </p:pic>
      <p:sp>
        <p:nvSpPr>
          <p:cNvPr id="2" name="Title 1">
            <a:extLst>
              <a:ext uri="{FF2B5EF4-FFF2-40B4-BE49-F238E27FC236}">
                <a16:creationId xmlns:a16="http://schemas.microsoft.com/office/drawing/2014/main" id="{6A2EA946-9FDE-E34F-AD84-2ABB38A0F6E7}"/>
              </a:ext>
            </a:extLst>
          </p:cNvPr>
          <p:cNvSpPr>
            <a:spLocks noGrp="1"/>
          </p:cNvSpPr>
          <p:nvPr>
            <p:ph type="ctrTitle"/>
          </p:nvPr>
        </p:nvSpPr>
        <p:spPr>
          <a:xfrm>
            <a:off x="1143000" y="2235200"/>
            <a:ext cx="6858000" cy="2387600"/>
          </a:xfrm>
        </p:spPr>
        <p:txBody>
          <a:bodyPr anchor="ctr"/>
          <a:lstStyle/>
          <a:p>
            <a:r>
              <a:rPr lang="en-US" dirty="0"/>
              <a:t>Remote Repositories</a:t>
            </a:r>
          </a:p>
        </p:txBody>
      </p:sp>
    </p:spTree>
    <p:extLst>
      <p:ext uri="{BB962C8B-B14F-4D97-AF65-F5344CB8AC3E}">
        <p14:creationId xmlns:p14="http://schemas.microsoft.com/office/powerpoint/2010/main" val="36926780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Introducing remote repositories</a:t>
            </a:r>
          </a:p>
        </p:txBody>
      </p:sp>
      <p:sp>
        <p:nvSpPr>
          <p:cNvPr id="5" name="Rectangle 4">
            <a:extLst>
              <a:ext uri="{FF2B5EF4-FFF2-40B4-BE49-F238E27FC236}">
                <a16:creationId xmlns:a16="http://schemas.microsoft.com/office/drawing/2014/main" id="{E4449AD6-7D41-554F-961A-DD81EC776519}"/>
              </a:ext>
            </a:extLst>
          </p:cNvPr>
          <p:cNvSpPr/>
          <p:nvPr/>
        </p:nvSpPr>
        <p:spPr>
          <a:xfrm>
            <a:off x="609600" y="679254"/>
            <a:ext cx="8153400" cy="2246769"/>
          </a:xfrm>
          <a:prstGeom prst="rect">
            <a:avLst/>
          </a:prstGeom>
        </p:spPr>
        <p:txBody>
          <a:bodyPr wrap="square">
            <a:spAutoFit/>
          </a:bodyPr>
          <a:lstStyle/>
          <a:p>
            <a:pPr marL="285750" indent="-285750">
              <a:buFont typeface="Arial" panose="020B0604020202020204" pitchFamily="34" charset="0"/>
              <a:buChar char="•"/>
            </a:pPr>
            <a:r>
              <a:rPr lang="en-US" sz="2000" dirty="0"/>
              <a:t>So far, we’ve been talking only about the </a:t>
            </a:r>
            <a:r>
              <a:rPr lang="en-US" sz="2000" i="1" dirty="0"/>
              <a:t>local</a:t>
            </a:r>
            <a:r>
              <a:rPr lang="en-US" sz="2000" dirty="0"/>
              <a:t> environment – that is, a </a:t>
            </a:r>
            <a:r>
              <a:rPr lang="en-US" sz="2000" i="1" dirty="0"/>
              <a:t>local repository</a:t>
            </a:r>
            <a:r>
              <a:rPr lang="en-US" sz="2000" dirty="0"/>
              <a:t> on your computer</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Git really starts to shine when you have multiple workers on their own machines trying to sync code to a </a:t>
            </a:r>
            <a:r>
              <a:rPr lang="en-US" sz="2000" i="1" dirty="0"/>
              <a:t>remote repository </a:t>
            </a:r>
            <a:r>
              <a:rPr lang="en-US" sz="2000" dirty="0"/>
              <a:t>– one hosted on another machine accessible to everybody (e.g. on the Internet or some other network)</a:t>
            </a:r>
          </a:p>
        </p:txBody>
      </p:sp>
      <p:pic>
        <p:nvPicPr>
          <p:cNvPr id="6" name="Picture 5">
            <a:extLst>
              <a:ext uri="{FF2B5EF4-FFF2-40B4-BE49-F238E27FC236}">
                <a16:creationId xmlns:a16="http://schemas.microsoft.com/office/drawing/2014/main" id="{5DC52303-2680-A241-B1D8-4D387B8F8E7E}"/>
              </a:ext>
            </a:extLst>
          </p:cNvPr>
          <p:cNvPicPr>
            <a:picLocks noChangeAspect="1"/>
          </p:cNvPicPr>
          <p:nvPr/>
        </p:nvPicPr>
        <p:blipFill>
          <a:blip r:embed="rId2"/>
          <a:stretch>
            <a:fillRect/>
          </a:stretch>
        </p:blipFill>
        <p:spPr>
          <a:xfrm>
            <a:off x="1600200" y="2986983"/>
            <a:ext cx="5943600" cy="3343275"/>
          </a:xfrm>
          <a:prstGeom prst="rect">
            <a:avLst/>
          </a:prstGeom>
        </p:spPr>
      </p:pic>
    </p:spTree>
    <p:extLst>
      <p:ext uri="{BB962C8B-B14F-4D97-AF65-F5344CB8AC3E}">
        <p14:creationId xmlns:p14="http://schemas.microsoft.com/office/powerpoint/2010/main" val="1796388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CDD121-9B5A-E943-9D58-B349D2293E90}"/>
              </a:ext>
            </a:extLst>
          </p:cNvPr>
          <p:cNvSpPr txBox="1"/>
          <p:nvPr/>
        </p:nvSpPr>
        <p:spPr>
          <a:xfrm>
            <a:off x="304800" y="1066800"/>
            <a:ext cx="8153400" cy="4832092"/>
          </a:xfrm>
          <a:prstGeom prst="rect">
            <a:avLst/>
          </a:prstGeom>
          <a:noFill/>
        </p:spPr>
        <p:txBody>
          <a:bodyPr wrap="square" rtlCol="0">
            <a:spAutoFit/>
          </a:bodyPr>
          <a:lstStyle/>
          <a:p>
            <a:pPr marL="285750" indent="-285750">
              <a:buFont typeface="Arial" panose="020B0604020202020204" pitchFamily="34" charset="0"/>
              <a:buChar char="•"/>
            </a:pPr>
            <a:r>
              <a:rPr lang="en-US" sz="2800" dirty="0"/>
              <a:t>Version Control Systems in general</a:t>
            </a:r>
          </a:p>
          <a:p>
            <a:pPr marL="285750" indent="-285750">
              <a:buFont typeface="Arial" panose="020B0604020202020204" pitchFamily="34" charset="0"/>
              <a:buChar char="•"/>
            </a:pPr>
            <a:r>
              <a:rPr lang="en-US" sz="2800" dirty="0"/>
              <a:t>Git</a:t>
            </a:r>
          </a:p>
          <a:p>
            <a:pPr marL="742950" lvl="1" indent="-285750">
              <a:buFont typeface="Arial" panose="020B0604020202020204" pitchFamily="34" charset="0"/>
              <a:buChar char="•"/>
            </a:pPr>
            <a:r>
              <a:rPr lang="en-US" sz="2800" dirty="0"/>
              <a:t>Commits</a:t>
            </a:r>
          </a:p>
          <a:p>
            <a:pPr marL="1200150" lvl="2" indent="-285750">
              <a:buFont typeface="Arial" panose="020B0604020202020204" pitchFamily="34" charset="0"/>
              <a:buChar char="•"/>
            </a:pPr>
            <a:r>
              <a:rPr lang="en-US" sz="2800" dirty="0"/>
              <a:t>Big picture</a:t>
            </a:r>
          </a:p>
          <a:p>
            <a:pPr marL="1200150" lvl="2" indent="-285750">
              <a:buFont typeface="Arial" panose="020B0604020202020204" pitchFamily="34" charset="0"/>
              <a:buChar char="•"/>
            </a:pPr>
            <a:r>
              <a:rPr lang="en-US" sz="2800" dirty="0"/>
              <a:t>How-to</a:t>
            </a:r>
          </a:p>
          <a:p>
            <a:pPr marL="742950" lvl="1" indent="-285750">
              <a:buFont typeface="Arial" panose="020B0604020202020204" pitchFamily="34" charset="0"/>
              <a:buChar char="•"/>
            </a:pPr>
            <a:r>
              <a:rPr lang="en-US" sz="2800" dirty="0"/>
              <a:t>Branching</a:t>
            </a:r>
          </a:p>
          <a:p>
            <a:pPr marL="1200150" lvl="2" indent="-285750">
              <a:buFont typeface="Arial" panose="020B0604020202020204" pitchFamily="34" charset="0"/>
              <a:buChar char="•"/>
            </a:pPr>
            <a:r>
              <a:rPr lang="en-US" sz="2800" dirty="0"/>
              <a:t>Big picture</a:t>
            </a:r>
          </a:p>
          <a:p>
            <a:pPr marL="1200150" lvl="2" indent="-285750">
              <a:buFont typeface="Arial" panose="020B0604020202020204" pitchFamily="34" charset="0"/>
              <a:buChar char="•"/>
            </a:pPr>
            <a:r>
              <a:rPr lang="en-US" sz="2800" dirty="0"/>
              <a:t>How-to</a:t>
            </a:r>
          </a:p>
          <a:p>
            <a:pPr marL="742950" lvl="1" indent="-285750">
              <a:buFont typeface="Arial" panose="020B0604020202020204" pitchFamily="34" charset="0"/>
              <a:buChar char="•"/>
            </a:pPr>
            <a:r>
              <a:rPr lang="en-US" sz="2800" dirty="0"/>
              <a:t>Remote repositories</a:t>
            </a:r>
          </a:p>
          <a:p>
            <a:pPr marL="1200150" lvl="2" indent="-285750">
              <a:buFont typeface="Arial" panose="020B0604020202020204" pitchFamily="34" charset="0"/>
              <a:buChar char="•"/>
            </a:pPr>
            <a:r>
              <a:rPr lang="en-US" sz="2800" dirty="0"/>
              <a:t>Big picture</a:t>
            </a:r>
          </a:p>
          <a:p>
            <a:pPr marL="1200150" lvl="2" indent="-285750">
              <a:buFont typeface="Arial" panose="020B0604020202020204" pitchFamily="34" charset="0"/>
              <a:buChar char="•"/>
            </a:pPr>
            <a:r>
              <a:rPr lang="en-US" sz="2800" dirty="0"/>
              <a:t>How-to</a:t>
            </a:r>
          </a:p>
        </p:txBody>
      </p:sp>
    </p:spTree>
    <p:extLst>
      <p:ext uri="{BB962C8B-B14F-4D97-AF65-F5344CB8AC3E}">
        <p14:creationId xmlns:p14="http://schemas.microsoft.com/office/powerpoint/2010/main" val="18170889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Remote repositories</a:t>
            </a:r>
          </a:p>
        </p:txBody>
      </p:sp>
      <p:sp>
        <p:nvSpPr>
          <p:cNvPr id="3" name="TextBox 2">
            <a:extLst>
              <a:ext uri="{FF2B5EF4-FFF2-40B4-BE49-F238E27FC236}">
                <a16:creationId xmlns:a16="http://schemas.microsoft.com/office/drawing/2014/main" id="{5E0E92CD-A42A-AC44-8B02-2BF5F5151D72}"/>
              </a:ext>
            </a:extLst>
          </p:cNvPr>
          <p:cNvSpPr txBox="1"/>
          <p:nvPr/>
        </p:nvSpPr>
        <p:spPr>
          <a:xfrm>
            <a:off x="381000" y="1066800"/>
            <a:ext cx="8153400"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t>In many workflows, the remote repository serves as an even-more-central master branch</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Common workflow:</a:t>
            </a:r>
          </a:p>
          <a:p>
            <a:pPr marL="742950" lvl="1" indent="-285750">
              <a:buFont typeface="Arial" panose="020B0604020202020204" pitchFamily="34" charset="0"/>
              <a:buChar char="•"/>
            </a:pPr>
            <a:r>
              <a:rPr lang="en-US" sz="2400" dirty="0"/>
              <a:t>Sync your local repo with the remote repo to get the most up to date version of the code</a:t>
            </a:r>
          </a:p>
          <a:p>
            <a:pPr marL="742950" lvl="1" indent="-285750">
              <a:buFont typeface="Arial" panose="020B0604020202020204" pitchFamily="34" charset="0"/>
              <a:buChar char="•"/>
            </a:pPr>
            <a:r>
              <a:rPr lang="en-US" sz="2400" dirty="0"/>
              <a:t>Create a feature branch</a:t>
            </a:r>
          </a:p>
          <a:p>
            <a:pPr marL="742950" lvl="1" indent="-285750">
              <a:buFont typeface="Arial" panose="020B0604020202020204" pitchFamily="34" charset="0"/>
              <a:buChar char="•"/>
            </a:pPr>
            <a:r>
              <a:rPr lang="en-US" sz="2400" dirty="0"/>
              <a:t>Do some work</a:t>
            </a:r>
          </a:p>
          <a:p>
            <a:pPr marL="742950" lvl="1" indent="-285750">
              <a:buFont typeface="Arial" panose="020B0604020202020204" pitchFamily="34" charset="0"/>
              <a:buChar char="•"/>
            </a:pPr>
            <a:r>
              <a:rPr lang="en-US" sz="2400" dirty="0"/>
              <a:t>Commit your changes</a:t>
            </a:r>
          </a:p>
          <a:p>
            <a:pPr marL="742950" lvl="1" indent="-285750">
              <a:buFont typeface="Arial" panose="020B0604020202020204" pitchFamily="34" charset="0"/>
              <a:buChar char="•"/>
            </a:pPr>
            <a:r>
              <a:rPr lang="en-US" sz="2400" dirty="0"/>
              <a:t>Merge your feature branch into your local master</a:t>
            </a:r>
          </a:p>
          <a:p>
            <a:pPr marL="742950" lvl="1" indent="-285750">
              <a:buFont typeface="Arial" panose="020B0604020202020204" pitchFamily="34" charset="0"/>
              <a:buChar char="•"/>
            </a:pPr>
            <a:r>
              <a:rPr lang="en-US" sz="2400" i="1" dirty="0"/>
              <a:t>Push</a:t>
            </a:r>
            <a:r>
              <a:rPr lang="en-US" sz="2400" dirty="0"/>
              <a:t> your local master to the remote master</a:t>
            </a:r>
          </a:p>
          <a:p>
            <a:pPr marL="742950" lvl="1" indent="-285750">
              <a:buFont typeface="Arial" panose="020B0604020202020204" pitchFamily="34" charset="0"/>
              <a:buChar char="•"/>
            </a:pPr>
            <a:r>
              <a:rPr lang="en-US" sz="2400" dirty="0"/>
              <a:t>Now everyone has access to the code you just wrote</a:t>
            </a:r>
          </a:p>
        </p:txBody>
      </p:sp>
    </p:spTree>
    <p:extLst>
      <p:ext uri="{BB962C8B-B14F-4D97-AF65-F5344CB8AC3E}">
        <p14:creationId xmlns:p14="http://schemas.microsoft.com/office/powerpoint/2010/main" val="15549893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Demo</a:t>
            </a:r>
          </a:p>
        </p:txBody>
      </p:sp>
      <p:sp>
        <p:nvSpPr>
          <p:cNvPr id="3" name="TextBox 2">
            <a:extLst>
              <a:ext uri="{FF2B5EF4-FFF2-40B4-BE49-F238E27FC236}">
                <a16:creationId xmlns:a16="http://schemas.microsoft.com/office/drawing/2014/main" id="{5E0E92CD-A42A-AC44-8B02-2BF5F5151D72}"/>
              </a:ext>
            </a:extLst>
          </p:cNvPr>
          <p:cNvSpPr txBox="1"/>
          <p:nvPr/>
        </p:nvSpPr>
        <p:spPr>
          <a:xfrm>
            <a:off x="381000" y="1066800"/>
            <a:ext cx="815340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Make GitHub repository</a:t>
            </a:r>
          </a:p>
          <a:p>
            <a:pPr marL="285750" indent="-285750">
              <a:buFont typeface="Arial" panose="020B0604020202020204" pitchFamily="34" charset="0"/>
              <a:buChar char="•"/>
            </a:pPr>
            <a:r>
              <a:rPr lang="en-US" dirty="0"/>
              <a:t>git add remote</a:t>
            </a:r>
          </a:p>
          <a:p>
            <a:pPr marL="285750" indent="-285750">
              <a:buFont typeface="Arial" panose="020B0604020202020204" pitchFamily="34" charset="0"/>
              <a:buChar char="•"/>
            </a:pPr>
            <a:r>
              <a:rPr lang="en-US" dirty="0"/>
              <a:t>git push</a:t>
            </a:r>
          </a:p>
          <a:p>
            <a:pPr marL="285750" indent="-285750">
              <a:buFont typeface="Arial" panose="020B0604020202020204" pitchFamily="34" charset="0"/>
              <a:buChar char="•"/>
            </a:pPr>
            <a:r>
              <a:rPr lang="en-US" dirty="0"/>
              <a:t>Change some files</a:t>
            </a:r>
          </a:p>
          <a:p>
            <a:pPr marL="285750" indent="-285750">
              <a:buFont typeface="Arial" panose="020B0604020202020204" pitchFamily="34" charset="0"/>
              <a:buChar char="•"/>
            </a:pPr>
            <a:r>
              <a:rPr lang="en-US" dirty="0"/>
              <a:t>git pull</a:t>
            </a:r>
          </a:p>
        </p:txBody>
      </p:sp>
    </p:spTree>
    <p:extLst>
      <p:ext uri="{BB962C8B-B14F-4D97-AF65-F5344CB8AC3E}">
        <p14:creationId xmlns:p14="http://schemas.microsoft.com/office/powerpoint/2010/main" val="37326233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Other Resources</a:t>
            </a:r>
          </a:p>
        </p:txBody>
      </p:sp>
      <p:sp>
        <p:nvSpPr>
          <p:cNvPr id="3" name="TextBox 2">
            <a:extLst>
              <a:ext uri="{FF2B5EF4-FFF2-40B4-BE49-F238E27FC236}">
                <a16:creationId xmlns:a16="http://schemas.microsoft.com/office/drawing/2014/main" id="{5E0E92CD-A42A-AC44-8B02-2BF5F5151D72}"/>
              </a:ext>
            </a:extLst>
          </p:cNvPr>
          <p:cNvSpPr txBox="1"/>
          <p:nvPr/>
        </p:nvSpPr>
        <p:spPr>
          <a:xfrm>
            <a:off x="381000" y="1066800"/>
            <a:ext cx="8153400" cy="2862322"/>
          </a:xfrm>
          <a:prstGeom prst="rect">
            <a:avLst/>
          </a:prstGeom>
          <a:noFill/>
        </p:spPr>
        <p:txBody>
          <a:bodyPr wrap="square" rtlCol="0">
            <a:spAutoFit/>
          </a:bodyPr>
          <a:lstStyle/>
          <a:p>
            <a:pPr marL="285750" indent="-285750">
              <a:buFont typeface="Arial" panose="020B0604020202020204" pitchFamily="34" charset="0"/>
              <a:buChar char="•"/>
            </a:pPr>
            <a:r>
              <a:rPr lang="en-US" dirty="0">
                <a:hlinkClick r:id="rId2"/>
              </a:rPr>
              <a:t>https://git-scm.com/book/en/v2/Git-Branching-Basic-Branching-and-Merging </a:t>
            </a:r>
            <a:r>
              <a:rPr lang="en-US" dirty="0"/>
              <a:t>- this tutorial is where I stole some of the graphics, and some of the other chapters may be helpful as well</a:t>
            </a:r>
            <a:endParaRPr lang="en-US" dirty="0">
              <a:hlinkClick r:id="rId2"/>
            </a:endParaRPr>
          </a:p>
          <a:p>
            <a:pPr marL="285750" indent="-285750">
              <a:buFont typeface="Arial" panose="020B0604020202020204" pitchFamily="34" charset="0"/>
              <a:buChar char="•"/>
            </a:pPr>
            <a:endParaRPr lang="en-US" dirty="0">
              <a:hlinkClick r:id="rId2"/>
            </a:endParaRPr>
          </a:p>
          <a:p>
            <a:pPr marL="285750" indent="-285750">
              <a:buFont typeface="Arial" panose="020B0604020202020204" pitchFamily="34" charset="0"/>
              <a:buChar char="•"/>
            </a:pPr>
            <a:r>
              <a:rPr lang="en-US" dirty="0">
                <a:hlinkClick r:id="rId2"/>
              </a:rPr>
              <a:t>https://recompilermag.com/issues/issue-1/how-to-teach-git/</a:t>
            </a:r>
            <a:r>
              <a:rPr lang="en-US" dirty="0"/>
              <a:t> - contains a cheat sheet and some helpful definitions. However, also covers a lot more than we talked about here. Be careful – bite off a bit at a time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hlinkClick r:id="rId3"/>
              </a:rPr>
              <a:t>https://www.slideshare.net/HubSpot/git-101-git-and-github-for-beginners</a:t>
            </a:r>
            <a:r>
              <a:rPr lang="en-US" dirty="0"/>
              <a:t> - another slide-show introduction</a:t>
            </a:r>
          </a:p>
        </p:txBody>
      </p:sp>
    </p:spTree>
    <p:extLst>
      <p:ext uri="{BB962C8B-B14F-4D97-AF65-F5344CB8AC3E}">
        <p14:creationId xmlns:p14="http://schemas.microsoft.com/office/powerpoint/2010/main" val="257281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B7632F-707A-C546-A342-99095446C76B}"/>
              </a:ext>
            </a:extLst>
          </p:cNvPr>
          <p:cNvPicPr>
            <a:picLocks noChangeAspect="1"/>
          </p:cNvPicPr>
          <p:nvPr/>
        </p:nvPicPr>
        <p:blipFill>
          <a:blip r:embed="rId2">
            <a:alphaModFix amt="14000"/>
          </a:blip>
          <a:stretch>
            <a:fillRect/>
          </a:stretch>
        </p:blipFill>
        <p:spPr>
          <a:xfrm>
            <a:off x="930992" y="1546225"/>
            <a:ext cx="7282017" cy="3765550"/>
          </a:xfrm>
          <a:prstGeom prst="rect">
            <a:avLst/>
          </a:prstGeom>
        </p:spPr>
      </p:pic>
      <p:sp>
        <p:nvSpPr>
          <p:cNvPr id="2" name="Title 1">
            <a:extLst>
              <a:ext uri="{FF2B5EF4-FFF2-40B4-BE49-F238E27FC236}">
                <a16:creationId xmlns:a16="http://schemas.microsoft.com/office/drawing/2014/main" id="{6A2EA946-9FDE-E34F-AD84-2ABB38A0F6E7}"/>
              </a:ext>
            </a:extLst>
          </p:cNvPr>
          <p:cNvSpPr>
            <a:spLocks noGrp="1"/>
          </p:cNvSpPr>
          <p:nvPr>
            <p:ph type="ctrTitle"/>
          </p:nvPr>
        </p:nvSpPr>
        <p:spPr>
          <a:xfrm>
            <a:off x="1143000" y="2235200"/>
            <a:ext cx="6858000" cy="2387600"/>
          </a:xfrm>
        </p:spPr>
        <p:txBody>
          <a:bodyPr anchor="ctr"/>
          <a:lstStyle/>
          <a:p>
            <a:r>
              <a:rPr lang="en-US" dirty="0"/>
              <a:t>Version Control Systems</a:t>
            </a:r>
          </a:p>
        </p:txBody>
      </p:sp>
    </p:spTree>
    <p:extLst>
      <p:ext uri="{BB962C8B-B14F-4D97-AF65-F5344CB8AC3E}">
        <p14:creationId xmlns:p14="http://schemas.microsoft.com/office/powerpoint/2010/main" val="8502335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39BCE-F7A0-6F40-8BA3-B5681DA9F010}"/>
              </a:ext>
            </a:extLst>
          </p:cNvPr>
          <p:cNvSpPr>
            <a:spLocks noGrp="1"/>
          </p:cNvSpPr>
          <p:nvPr>
            <p:ph type="title"/>
          </p:nvPr>
        </p:nvSpPr>
        <p:spPr>
          <a:xfrm>
            <a:off x="304800" y="0"/>
            <a:ext cx="7772400" cy="653854"/>
          </a:xfrm>
        </p:spPr>
        <p:txBody>
          <a:bodyPr>
            <a:normAutofit/>
          </a:bodyPr>
          <a:lstStyle/>
          <a:p>
            <a:r>
              <a:rPr lang="en-US" dirty="0"/>
              <a:t>The Problem: keeping track of work history is hard!</a:t>
            </a:r>
          </a:p>
        </p:txBody>
      </p:sp>
      <p:pic>
        <p:nvPicPr>
          <p:cNvPr id="3" name="Picture 2">
            <a:extLst>
              <a:ext uri="{FF2B5EF4-FFF2-40B4-BE49-F238E27FC236}">
                <a16:creationId xmlns:a16="http://schemas.microsoft.com/office/drawing/2014/main" id="{8A424FDB-408E-6148-AD7C-6296B06CD89F}"/>
              </a:ext>
            </a:extLst>
          </p:cNvPr>
          <p:cNvPicPr>
            <a:picLocks noChangeAspect="1"/>
          </p:cNvPicPr>
          <p:nvPr/>
        </p:nvPicPr>
        <p:blipFill>
          <a:blip r:embed="rId2"/>
          <a:stretch>
            <a:fillRect/>
          </a:stretch>
        </p:blipFill>
        <p:spPr>
          <a:xfrm>
            <a:off x="1676400" y="762000"/>
            <a:ext cx="5486400" cy="4032739"/>
          </a:xfrm>
          <a:prstGeom prst="rect">
            <a:avLst/>
          </a:prstGeom>
        </p:spPr>
      </p:pic>
      <p:sp>
        <p:nvSpPr>
          <p:cNvPr id="4" name="TextBox 3">
            <a:extLst>
              <a:ext uri="{FF2B5EF4-FFF2-40B4-BE49-F238E27FC236}">
                <a16:creationId xmlns:a16="http://schemas.microsoft.com/office/drawing/2014/main" id="{F4CC4609-0365-3946-AFEC-442F7630D2F9}"/>
              </a:ext>
            </a:extLst>
          </p:cNvPr>
          <p:cNvSpPr txBox="1"/>
          <p:nvPr/>
        </p:nvSpPr>
        <p:spPr>
          <a:xfrm>
            <a:off x="304800" y="4918810"/>
            <a:ext cx="8534400" cy="1200329"/>
          </a:xfrm>
          <a:prstGeom prst="rect">
            <a:avLst/>
          </a:prstGeom>
          <a:noFill/>
        </p:spPr>
        <p:txBody>
          <a:bodyPr wrap="square" rtlCol="0">
            <a:spAutoFit/>
          </a:bodyPr>
          <a:lstStyle/>
          <a:p>
            <a:r>
              <a:rPr lang="en-US" dirty="0"/>
              <a:t>Worse when you consider that:</a:t>
            </a:r>
          </a:p>
          <a:p>
            <a:pPr marL="285750" indent="-285750">
              <a:buFont typeface="Arial" panose="020B0604020202020204" pitchFamily="34" charset="0"/>
              <a:buChar char="•"/>
            </a:pPr>
            <a:r>
              <a:rPr lang="en-US" dirty="0"/>
              <a:t>People may need to work on something at the same time</a:t>
            </a:r>
          </a:p>
          <a:p>
            <a:pPr marL="285750" indent="-285750">
              <a:buFont typeface="Arial" panose="020B0604020202020204" pitchFamily="34" charset="0"/>
              <a:buChar char="•"/>
            </a:pPr>
            <a:r>
              <a:rPr lang="en-US" dirty="0"/>
              <a:t>And in different locations</a:t>
            </a:r>
          </a:p>
          <a:p>
            <a:pPr marL="285750" indent="-285750">
              <a:buFont typeface="Arial" panose="020B0604020202020204" pitchFamily="34" charset="0"/>
              <a:buChar char="•"/>
            </a:pPr>
            <a:r>
              <a:rPr lang="en-US" dirty="0"/>
              <a:t>Over the lifetime of a project, it may not even be the same people</a:t>
            </a:r>
          </a:p>
        </p:txBody>
      </p:sp>
    </p:spTree>
    <p:extLst>
      <p:ext uri="{BB962C8B-B14F-4D97-AF65-F5344CB8AC3E}">
        <p14:creationId xmlns:p14="http://schemas.microsoft.com/office/powerpoint/2010/main" val="14646277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4CC99-2740-AB43-8764-9D4D5AF4FAAF}"/>
              </a:ext>
            </a:extLst>
          </p:cNvPr>
          <p:cNvSpPr>
            <a:spLocks noGrp="1"/>
          </p:cNvSpPr>
          <p:nvPr>
            <p:ph type="title"/>
          </p:nvPr>
        </p:nvSpPr>
        <p:spPr>
          <a:xfrm>
            <a:off x="304800" y="0"/>
            <a:ext cx="6705600" cy="653854"/>
          </a:xfrm>
        </p:spPr>
        <p:txBody>
          <a:bodyPr>
            <a:normAutofit fontScale="90000"/>
          </a:bodyPr>
          <a:lstStyle/>
          <a:p>
            <a:r>
              <a:rPr lang="en-US" dirty="0"/>
              <a:t>The Solution: Version Control Systems (VCS)</a:t>
            </a:r>
          </a:p>
        </p:txBody>
      </p:sp>
      <p:sp>
        <p:nvSpPr>
          <p:cNvPr id="3" name="TextBox 2">
            <a:extLst>
              <a:ext uri="{FF2B5EF4-FFF2-40B4-BE49-F238E27FC236}">
                <a16:creationId xmlns:a16="http://schemas.microsoft.com/office/drawing/2014/main" id="{3C050B91-F2F2-DA48-B360-11034CB7F135}"/>
              </a:ext>
            </a:extLst>
          </p:cNvPr>
          <p:cNvSpPr txBox="1"/>
          <p:nvPr/>
        </p:nvSpPr>
        <p:spPr>
          <a:xfrm>
            <a:off x="304800" y="914400"/>
            <a:ext cx="8534400" cy="5262979"/>
          </a:xfrm>
          <a:prstGeom prst="rect">
            <a:avLst/>
          </a:prstGeom>
          <a:noFill/>
        </p:spPr>
        <p:txBody>
          <a:bodyPr wrap="square" rtlCol="0">
            <a:spAutoFit/>
          </a:bodyPr>
          <a:lstStyle/>
          <a:p>
            <a:r>
              <a:rPr lang="en-US" sz="2400" dirty="0"/>
              <a:t>“</a:t>
            </a:r>
            <a:r>
              <a:rPr lang="en-US" sz="2400" b="1" dirty="0"/>
              <a:t>version control</a:t>
            </a:r>
            <a:r>
              <a:rPr lang="en-US" sz="2400" dirty="0"/>
              <a:t>, also known as </a:t>
            </a:r>
            <a:r>
              <a:rPr lang="en-US" sz="2400" b="1" dirty="0"/>
              <a:t>revision control</a:t>
            </a:r>
            <a:r>
              <a:rPr lang="en-US" sz="2400" dirty="0"/>
              <a:t> or </a:t>
            </a:r>
            <a:r>
              <a:rPr lang="en-US" sz="2400" b="1" dirty="0"/>
              <a:t>source control</a:t>
            </a:r>
            <a:r>
              <a:rPr lang="en-US" sz="2400" dirty="0"/>
              <a:t>, is the management of changes to documents, computer programs, large web sites, and other collections of information.” (thanks Wikipedia)</a:t>
            </a:r>
          </a:p>
          <a:p>
            <a:endParaRPr lang="en-US" sz="2400" dirty="0"/>
          </a:p>
          <a:p>
            <a:pPr marL="285750" indent="-285750">
              <a:buFont typeface="Arial" panose="020B0604020202020204" pitchFamily="34" charset="0"/>
              <a:buChar char="•"/>
            </a:pPr>
            <a:r>
              <a:rPr lang="en-US" sz="2400" dirty="0"/>
              <a:t>A VCS is a system built to help manage version control</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Very common in tech/software/data as the primary way of saving, organizing, and sharing work</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Examples: Git (our choice and the most popular), Subversion, and many others (for instance, Google has a homegrown one)</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4264547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5D820D4-7058-5A45-9F49-739529FD0B50}"/>
              </a:ext>
            </a:extLst>
          </p:cNvPr>
          <p:cNvPicPr>
            <a:picLocks noChangeAspect="1"/>
          </p:cNvPicPr>
          <p:nvPr/>
        </p:nvPicPr>
        <p:blipFill>
          <a:blip r:embed="rId2">
            <a:alphaModFix amt="5000"/>
          </a:blip>
          <a:stretch>
            <a:fillRect/>
          </a:stretch>
        </p:blipFill>
        <p:spPr>
          <a:xfrm>
            <a:off x="0" y="1520190"/>
            <a:ext cx="9144000" cy="3817620"/>
          </a:xfrm>
          <a:prstGeom prst="rect">
            <a:avLst/>
          </a:prstGeom>
        </p:spPr>
      </p:pic>
      <p:sp>
        <p:nvSpPr>
          <p:cNvPr id="8" name="Title 1">
            <a:extLst>
              <a:ext uri="{FF2B5EF4-FFF2-40B4-BE49-F238E27FC236}">
                <a16:creationId xmlns:a16="http://schemas.microsoft.com/office/drawing/2014/main" id="{1AF15831-2604-1D49-BB49-5DEB67C70D17}"/>
              </a:ext>
            </a:extLst>
          </p:cNvPr>
          <p:cNvSpPr>
            <a:spLocks noGrp="1"/>
          </p:cNvSpPr>
          <p:nvPr>
            <p:ph type="ctrTitle"/>
          </p:nvPr>
        </p:nvSpPr>
        <p:spPr>
          <a:xfrm>
            <a:off x="1143000" y="2235200"/>
            <a:ext cx="6858000" cy="2387600"/>
          </a:xfrm>
        </p:spPr>
        <p:txBody>
          <a:bodyPr anchor="ctr"/>
          <a:lstStyle/>
          <a:p>
            <a:r>
              <a:rPr lang="en-US" dirty="0"/>
              <a:t>Git</a:t>
            </a:r>
          </a:p>
        </p:txBody>
      </p:sp>
    </p:spTree>
    <p:extLst>
      <p:ext uri="{BB962C8B-B14F-4D97-AF65-F5344CB8AC3E}">
        <p14:creationId xmlns:p14="http://schemas.microsoft.com/office/powerpoint/2010/main" val="40965346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51A1EB-2081-AE44-A763-3BAA5DB33E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52400"/>
            <a:ext cx="8489373" cy="5187950"/>
          </a:xfrm>
          <a:prstGeom prst="rect">
            <a:avLst/>
          </a:prstGeom>
        </p:spPr>
      </p:pic>
      <p:sp>
        <p:nvSpPr>
          <p:cNvPr id="6" name="Title 1">
            <a:extLst>
              <a:ext uri="{FF2B5EF4-FFF2-40B4-BE49-F238E27FC236}">
                <a16:creationId xmlns:a16="http://schemas.microsoft.com/office/drawing/2014/main" id="{C29A8127-6852-AF4E-86B5-ED782BBE5B84}"/>
              </a:ext>
            </a:extLst>
          </p:cNvPr>
          <p:cNvSpPr txBox="1">
            <a:spLocks/>
          </p:cNvSpPr>
          <p:nvPr/>
        </p:nvSpPr>
        <p:spPr>
          <a:xfrm>
            <a:off x="533400" y="5715000"/>
            <a:ext cx="7864186" cy="882454"/>
          </a:xfrm>
          <a:prstGeom prst="rect">
            <a:avLst/>
          </a:prstGeom>
        </p:spPr>
        <p:txBody>
          <a:bodyPr vert="horz" lIns="91440" tIns="45720" rIns="91440" bIns="45720" numCol="1"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200" dirty="0"/>
              <a:t>It’s not this bad… but Git </a:t>
            </a:r>
            <a:r>
              <a:rPr lang="en-US" sz="3200" i="1" dirty="0"/>
              <a:t>is</a:t>
            </a:r>
            <a:r>
              <a:rPr lang="en-US" sz="3200" dirty="0"/>
              <a:t> known for having a bit of a learning curve</a:t>
            </a:r>
            <a:endParaRPr lang="en-US" sz="3200" i="1" dirty="0"/>
          </a:p>
        </p:txBody>
      </p:sp>
    </p:spTree>
    <p:extLst>
      <p:ext uri="{BB962C8B-B14F-4D97-AF65-F5344CB8AC3E}">
        <p14:creationId xmlns:p14="http://schemas.microsoft.com/office/powerpoint/2010/main" val="3790567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9C5E70-5596-244C-977D-20E4E228D9E6}"/>
              </a:ext>
            </a:extLst>
          </p:cNvPr>
          <p:cNvPicPr>
            <a:picLocks noChangeAspect="1"/>
          </p:cNvPicPr>
          <p:nvPr/>
        </p:nvPicPr>
        <p:blipFill rotWithShape="1">
          <a:blip r:embed="rId2">
            <a:alphaModFix amt="20000"/>
          </a:blip>
          <a:srcRect r="5833" b="5053"/>
          <a:stretch/>
        </p:blipFill>
        <p:spPr>
          <a:xfrm>
            <a:off x="266700" y="1255951"/>
            <a:ext cx="8610600" cy="4346099"/>
          </a:xfrm>
          <a:prstGeom prst="rect">
            <a:avLst/>
          </a:prstGeom>
        </p:spPr>
      </p:pic>
      <p:sp>
        <p:nvSpPr>
          <p:cNvPr id="2" name="Title 1">
            <a:extLst>
              <a:ext uri="{FF2B5EF4-FFF2-40B4-BE49-F238E27FC236}">
                <a16:creationId xmlns:a16="http://schemas.microsoft.com/office/drawing/2014/main" id="{6A2EA946-9FDE-E34F-AD84-2ABB38A0F6E7}"/>
              </a:ext>
            </a:extLst>
          </p:cNvPr>
          <p:cNvSpPr>
            <a:spLocks noGrp="1"/>
          </p:cNvSpPr>
          <p:nvPr>
            <p:ph type="ctrTitle"/>
          </p:nvPr>
        </p:nvSpPr>
        <p:spPr>
          <a:xfrm>
            <a:off x="2019300" y="2705100"/>
            <a:ext cx="5105400" cy="1447800"/>
          </a:xfrm>
        </p:spPr>
        <p:txBody>
          <a:bodyPr anchor="ctr"/>
          <a:lstStyle/>
          <a:p>
            <a:r>
              <a:rPr lang="en-US" dirty="0"/>
              <a:t>Commits</a:t>
            </a:r>
          </a:p>
        </p:txBody>
      </p:sp>
    </p:spTree>
    <p:extLst>
      <p:ext uri="{BB962C8B-B14F-4D97-AF65-F5344CB8AC3E}">
        <p14:creationId xmlns:p14="http://schemas.microsoft.com/office/powerpoint/2010/main" val="4267309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4CC99-2740-AB43-8764-9D4D5AF4FAAF}"/>
              </a:ext>
            </a:extLst>
          </p:cNvPr>
          <p:cNvSpPr>
            <a:spLocks noGrp="1"/>
          </p:cNvSpPr>
          <p:nvPr>
            <p:ph type="title"/>
          </p:nvPr>
        </p:nvSpPr>
        <p:spPr>
          <a:xfrm>
            <a:off x="304800" y="0"/>
            <a:ext cx="7848600" cy="653854"/>
          </a:xfrm>
        </p:spPr>
        <p:txBody>
          <a:bodyPr>
            <a:normAutofit/>
          </a:bodyPr>
          <a:lstStyle/>
          <a:p>
            <a:r>
              <a:rPr lang="en-US" dirty="0"/>
              <a:t>Git works in </a:t>
            </a:r>
            <a:r>
              <a:rPr lang="en-US" i="1" dirty="0"/>
              <a:t>commits</a:t>
            </a:r>
          </a:p>
        </p:txBody>
      </p:sp>
      <p:sp>
        <p:nvSpPr>
          <p:cNvPr id="3" name="TextBox 2">
            <a:extLst>
              <a:ext uri="{FF2B5EF4-FFF2-40B4-BE49-F238E27FC236}">
                <a16:creationId xmlns:a16="http://schemas.microsoft.com/office/drawing/2014/main" id="{3C050B91-F2F2-DA48-B360-11034CB7F135}"/>
              </a:ext>
            </a:extLst>
          </p:cNvPr>
          <p:cNvSpPr txBox="1"/>
          <p:nvPr/>
        </p:nvSpPr>
        <p:spPr>
          <a:xfrm>
            <a:off x="304800" y="914400"/>
            <a:ext cx="8534400" cy="5632311"/>
          </a:xfrm>
          <a:prstGeom prst="rect">
            <a:avLst/>
          </a:prstGeom>
          <a:noFill/>
        </p:spPr>
        <p:txBody>
          <a:bodyPr wrap="square" rtlCol="0">
            <a:spAutoFit/>
          </a:bodyPr>
          <a:lstStyle/>
          <a:p>
            <a:pPr marL="342900" indent="-342900">
              <a:buFont typeface="Arial" panose="020B0604020202020204" pitchFamily="34" charset="0"/>
              <a:buChar char="•"/>
            </a:pPr>
            <a:r>
              <a:rPr lang="en-US" sz="2400" dirty="0"/>
              <a:t>Git thinks of project history as a series of snapshots or checkpoints. The Git term for this is </a:t>
            </a:r>
            <a:r>
              <a:rPr lang="en-US" sz="2400" i="1" dirty="0"/>
              <a:t>commits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When you’re ready to save your work, you can “make a commit”, “commit your files”, or just “commit”. Think of this as taking a snapshot of your entire project, or </a:t>
            </a:r>
            <a:r>
              <a:rPr lang="en-US" sz="2400" i="1" dirty="0"/>
              <a:t>repository</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In the future, you can always go back to previous commits, no matter what you’ve done to your code in the meantime</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Other metaphors</a:t>
            </a:r>
          </a:p>
          <a:p>
            <a:pPr marL="800100" lvl="1" indent="-342900">
              <a:buFont typeface="Arial" panose="020B0604020202020204" pitchFamily="34" charset="0"/>
              <a:buChar char="•"/>
            </a:pPr>
            <a:r>
              <a:rPr lang="en-US" sz="2400" dirty="0"/>
              <a:t>Reaching a checkpoint in a video game</a:t>
            </a:r>
          </a:p>
          <a:p>
            <a:pPr marL="800100" lvl="1" indent="-342900">
              <a:buFont typeface="Arial" panose="020B0604020202020204" pitchFamily="34" charset="0"/>
              <a:buChar char="•"/>
            </a:pPr>
            <a:r>
              <a:rPr lang="en-US" sz="2400" dirty="0"/>
              <a:t>Time Machine on Mac (or other backups)</a:t>
            </a:r>
          </a:p>
          <a:p>
            <a:pPr marL="800100" lvl="1" indent="-342900">
              <a:buFont typeface="Arial" panose="020B0604020202020204" pitchFamily="34" charset="0"/>
              <a:buChar char="•"/>
            </a:pPr>
            <a:r>
              <a:rPr lang="en-US" sz="2400" dirty="0"/>
              <a:t>Saving a v37 (except more sophisticated)</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36006001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heme/theme1.xml><?xml version="1.0" encoding="utf-8"?>
<a:theme xmlns:a="http://schemas.openxmlformats.org/drawingml/2006/main" name="1_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14438</TotalTime>
  <Words>757</Words>
  <Application>Microsoft Macintosh PowerPoint</Application>
  <PresentationFormat>On-screen Show (4:3)</PresentationFormat>
  <Paragraphs>106</Paragraphs>
  <Slides>22</Slides>
  <Notes>1</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Roboto</vt:lpstr>
      <vt:lpstr>1_Unbranded</vt:lpstr>
      <vt:lpstr>Python Deeper Dive: Intro to Git</vt:lpstr>
      <vt:lpstr>PowerPoint Presentation</vt:lpstr>
      <vt:lpstr>Version Control Systems</vt:lpstr>
      <vt:lpstr>The Problem: keeping track of work history is hard!</vt:lpstr>
      <vt:lpstr>The Solution: Version Control Systems (VCS)</vt:lpstr>
      <vt:lpstr>Git</vt:lpstr>
      <vt:lpstr>PowerPoint Presentation</vt:lpstr>
      <vt:lpstr>Commits</vt:lpstr>
      <vt:lpstr>Git works in commits</vt:lpstr>
      <vt:lpstr>Another way to think about a commit</vt:lpstr>
      <vt:lpstr>A project is just a series of commits</vt:lpstr>
      <vt:lpstr>Demo</vt:lpstr>
      <vt:lpstr>Branching</vt:lpstr>
      <vt:lpstr>All commits live on branches</vt:lpstr>
      <vt:lpstr>Branching</vt:lpstr>
      <vt:lpstr>Branching (cont’d)</vt:lpstr>
      <vt:lpstr>Demo</vt:lpstr>
      <vt:lpstr>Remote Repositories</vt:lpstr>
      <vt:lpstr>Introducing remote repositories</vt:lpstr>
      <vt:lpstr>Remote repositories</vt:lpstr>
      <vt:lpstr>Demo</vt:lpstr>
      <vt:lpstr>Other Resources</vt:lpstr>
    </vt:vector>
  </TitlesOfParts>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Arwen Shackelford</cp:lastModifiedBy>
  <cp:revision>1755</cp:revision>
  <cp:lastPrinted>2016-01-30T16:23:56Z</cp:lastPrinted>
  <dcterms:created xsi:type="dcterms:W3CDTF">2015-01-20T17:19:00Z</dcterms:created>
  <dcterms:modified xsi:type="dcterms:W3CDTF">2018-05-17T17:27:09Z</dcterms:modified>
</cp:coreProperties>
</file>